
<file path=[Content_Types].xml><?xml version="1.0" encoding="utf-8"?>
<Types xmlns="http://schemas.openxmlformats.org/package/2006/content-types">
  <Default Extension="png" ContentType="image/png"/>
  <Default Extension="svg" ContentType="image/sv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3" r:id="rId10"/>
    <p:sldId id="267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94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move the slide</a:t>
            </a: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de-DE" sz="2000" b="0" u="none" strike="noStrike">
                <a:solidFill>
                  <a:srgbClr val="FFFFFF"/>
                </a:solidFill>
                <a:effectLst/>
                <a:uFillTx/>
                <a:latin typeface="Calibri"/>
              </a:rPr>
              <a:t>Click to edit the notes format</a:t>
            </a:r>
          </a:p>
        </p:txBody>
      </p:sp>
      <p:sp>
        <p:nvSpPr>
          <p:cNvPr id="9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effectLst/>
                <a:uFillTx/>
                <a:latin typeface="Calibri"/>
              </a:rPr>
              <a:t>&lt;header&gt;</a:t>
            </a:r>
          </a:p>
        </p:txBody>
      </p:sp>
      <p:sp>
        <p:nvSpPr>
          <p:cNvPr id="100" name="PlaceHolder 4"/>
          <p:cNvSpPr>
            <a:spLocks noGrp="1"/>
          </p:cNvSpPr>
          <p:nvPr>
            <p:ph type="dt" idx="3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de-DE" sz="1400" b="0" u="none" strike="noStrike">
                <a:solidFill>
                  <a:srgbClr val="FFFFFF"/>
                </a:solidFill>
                <a:effectLst/>
                <a:uFillTx/>
                <a:latin typeface="Calibri"/>
              </a:defRPr>
            </a:lvl1pPr>
          </a:lstStyle>
          <a:p>
            <a:pPr indent="0" algn="r">
              <a:buNone/>
            </a:pPr>
            <a:r>
              <a:rPr lang="de-DE" sz="1400" b="0" u="none" strike="noStrike">
                <a:solidFill>
                  <a:srgbClr val="FFFFFF"/>
                </a:solidFill>
                <a:effectLst/>
                <a:uFillTx/>
                <a:latin typeface="Calibri"/>
              </a:rPr>
              <a:t>&lt;date/time&gt;</a:t>
            </a:r>
          </a:p>
        </p:txBody>
      </p:sp>
      <p:sp>
        <p:nvSpPr>
          <p:cNvPr id="101" name="PlaceHolder 5"/>
          <p:cNvSpPr>
            <a:spLocks noGrp="1"/>
          </p:cNvSpPr>
          <p:nvPr>
            <p:ph type="ftr" idx="3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de-DE" sz="1400" b="0" u="none" strike="noStrike">
                <a:solidFill>
                  <a:srgbClr val="FFFFFF"/>
                </a:solidFill>
                <a:effectLst/>
                <a:uFillTx/>
                <a:latin typeface="Calibri"/>
              </a:defRPr>
            </a:lvl1pPr>
          </a:lstStyle>
          <a:p>
            <a:pPr indent="0">
              <a:buNone/>
            </a:pPr>
            <a:r>
              <a:rPr lang="de-DE" sz="1400" b="0" u="none" strike="noStrike">
                <a:solidFill>
                  <a:srgbClr val="FFFFFF"/>
                </a:solidFill>
                <a:effectLst/>
                <a:uFillTx/>
                <a:latin typeface="Calibri"/>
              </a:rPr>
              <a:t>&lt;footer&gt;</a:t>
            </a:r>
          </a:p>
        </p:txBody>
      </p:sp>
      <p:sp>
        <p:nvSpPr>
          <p:cNvPr id="102" name="PlaceHolder 6"/>
          <p:cNvSpPr>
            <a:spLocks noGrp="1"/>
          </p:cNvSpPr>
          <p:nvPr>
            <p:ph type="sldNum" idx="3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de-DE" sz="1400" b="0" u="none" strike="noStrike">
                <a:solidFill>
                  <a:srgbClr val="FFFFFF"/>
                </a:solidFill>
                <a:effectLst/>
                <a:uFillTx/>
                <a:latin typeface="Calibri"/>
              </a:defRPr>
            </a:lvl1pPr>
          </a:lstStyle>
          <a:p>
            <a:pPr indent="0" algn="r">
              <a:buNone/>
            </a:pPr>
            <a:fld id="{7B41580D-DDEE-4866-8467-E35F1ADBBA60}" type="slidenum">
              <a:rPr lang="de-DE" sz="1400" b="0" u="none" strike="noStrike">
                <a:solidFill>
                  <a:srgbClr val="FFFFFF"/>
                </a:solidFill>
                <a:effectLst/>
                <a:uFillTx/>
                <a:latin typeface="Calibri"/>
              </a:rPr>
              <a:t>‹#›</a:t>
            </a:fld>
            <a:endParaRPr lang="de-DE" sz="14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6709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de-DE" sz="18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0B0A8CA-7B6B-464A-B280-DD407AD4BE9F}" type="slidenum">
              <a:rPr lang="en-US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1</a:t>
            </a:fld>
            <a:endParaRPr lang="de-DE" sz="12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37288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de-DE" sz="18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sldNum" idx="4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6AD5F21-A609-412E-BCF4-A691465069C5}" type="slidenum">
              <a:rPr lang="en-US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12</a:t>
            </a:fld>
            <a:endParaRPr lang="de-DE" sz="12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8897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de-DE" sz="18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0A75694-2462-45C1-AE14-E607587F6346}" type="slidenum">
              <a:rPr lang="en-US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2</a:t>
            </a:fld>
            <a:endParaRPr lang="de-DE" sz="12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7731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de-DE" sz="18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 type="sldNum" idx="3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1833A3C-27EB-4B6F-A1F2-7479713D7BE1}" type="slidenum">
              <a:rPr lang="en-US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3</a:t>
            </a:fld>
            <a:endParaRPr lang="de-DE" sz="12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877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r>
              <a:rPr lang="de-DE" sz="1800" b="0" u="none" strike="noStrike" dirty="0" smtClean="0">
                <a:solidFill>
                  <a:srgbClr val="FFFFFF"/>
                </a:solidFill>
                <a:effectLst/>
                <a:uFillTx/>
                <a:latin typeface="Calibri"/>
              </a:rPr>
              <a:t>Interkulturelle Kompetenz: Multilinguale Mitarbeiter (DE, EN, ES) als Brücke zur internationalen Community in Berlin.</a:t>
            </a:r>
          </a:p>
          <a:p>
            <a:pPr indent="0">
              <a:buNone/>
            </a:pPr>
            <a:endParaRPr lang="de-DE" sz="1800" b="0" u="none" strike="noStrike" dirty="0" smtClean="0">
              <a:solidFill>
                <a:srgbClr val="FFFFFF"/>
              </a:solidFill>
              <a:effectLst/>
              <a:uFillTx/>
              <a:latin typeface="Calibri"/>
            </a:endParaRPr>
          </a:p>
          <a:p>
            <a:pPr indent="0">
              <a:buNone/>
            </a:pPr>
            <a:r>
              <a:rPr lang="de-DE" sz="1800" b="0" u="none" strike="noStrike" dirty="0" smtClean="0">
                <a:solidFill>
                  <a:srgbClr val="FFFFFF"/>
                </a:solidFill>
                <a:effectLst/>
                <a:uFillTx/>
                <a:latin typeface="Calibri"/>
              </a:rPr>
              <a:t>Operative Exzellenz: Eigene Röstung und SCA-zertifizierte Baristas garantieren konstante Premium-Qualität.</a:t>
            </a:r>
          </a:p>
          <a:p>
            <a:pPr indent="0">
              <a:buNone/>
            </a:pPr>
            <a:endParaRPr lang="de-DE" sz="1800" b="0" u="none" strike="noStrike" dirty="0" smtClean="0">
              <a:solidFill>
                <a:srgbClr val="FFFFFF"/>
              </a:solidFill>
              <a:effectLst/>
              <a:uFillTx/>
              <a:latin typeface="Calibri"/>
            </a:endParaRPr>
          </a:p>
          <a:p>
            <a:pPr indent="0">
              <a:buNone/>
            </a:pPr>
            <a:r>
              <a:rPr lang="de-DE" sz="1800" b="0" u="none" strike="noStrike" dirty="0" smtClean="0">
                <a:solidFill>
                  <a:srgbClr val="FFFFFF"/>
                </a:solidFill>
                <a:effectLst/>
                <a:uFillTx/>
                <a:latin typeface="Calibri"/>
              </a:rPr>
              <a:t>Kosteneffizienz: Niedrige Fixkosten durch strategische Wahl einer B-Lage bei gleichzeitigem Premium-Pricing.</a:t>
            </a:r>
            <a:endParaRPr lang="de-DE" sz="1800" b="0" u="none" strike="noStrike" dirty="0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sldNum" idx="4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7A4A3FE-77EB-4A03-A683-235203E6F914}" type="slidenum">
              <a:rPr lang="en-US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4</a:t>
            </a:fld>
            <a:endParaRPr lang="de-DE" sz="12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3153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de-DE" sz="18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FA5B0B5-BD35-4EA2-9017-69EEC87496EB}" type="slidenum">
              <a:rPr lang="en-US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5</a:t>
            </a:fld>
            <a:endParaRPr lang="de-DE" sz="12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7370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de-DE" sz="18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sldNum" idx="4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FA68479-3D34-4414-BA5F-AF3E8ECF9303}" type="slidenum">
              <a:rPr lang="en-US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7</a:t>
            </a:fld>
            <a:endParaRPr lang="de-DE" sz="12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0373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de-DE" sz="18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sldNum" idx="4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364A4EC-0B25-4927-BE13-EB0A69DB83A8}" type="slidenum">
              <a:rPr lang="en-US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8</a:t>
            </a:fld>
            <a:endParaRPr lang="de-DE" sz="12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2768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de-DE" sz="18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sldNum" idx="4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65F05A1-93A5-489D-AC05-9B3D064A7C0D}" type="slidenum">
              <a:rPr lang="en-US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9</a:t>
            </a:fld>
            <a:endParaRPr lang="de-DE" sz="12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7057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r>
              <a:rPr lang="en-GB" sz="1800" b="1" dirty="0" smtClean="0"/>
              <a:t>Storytelling &amp; </a:t>
            </a:r>
            <a:r>
              <a:rPr lang="en-GB" sz="1800" b="1" dirty="0" err="1" smtClean="0"/>
              <a:t>Transparenz</a:t>
            </a:r>
            <a:r>
              <a:rPr lang="en-GB" sz="1800" b="1" dirty="0" smtClean="0"/>
              <a:t>:</a:t>
            </a:r>
            <a:r>
              <a:rPr lang="en-GB" sz="1800" dirty="0" smtClean="0"/>
              <a:t> </a:t>
            </a:r>
            <a:r>
              <a:rPr lang="en-GB" sz="1800" dirty="0" err="1" smtClean="0"/>
              <a:t>Kommunikation</a:t>
            </a:r>
            <a:r>
              <a:rPr lang="en-GB" sz="1800" dirty="0" smtClean="0"/>
              <a:t> der </a:t>
            </a:r>
            <a:r>
              <a:rPr lang="en-GB" sz="1800" dirty="0" err="1" smtClean="0"/>
              <a:t>exklusiven</a:t>
            </a:r>
            <a:r>
              <a:rPr lang="en-GB" sz="1800" dirty="0" smtClean="0"/>
              <a:t> </a:t>
            </a:r>
            <a:r>
              <a:rPr lang="en-GB" sz="1800" dirty="0" err="1" smtClean="0"/>
              <a:t>Herkunft</a:t>
            </a:r>
            <a:r>
              <a:rPr lang="en-GB" sz="1800" dirty="0" smtClean="0"/>
              <a:t> (</a:t>
            </a:r>
            <a:r>
              <a:rPr lang="en-GB" sz="1800" dirty="0" err="1" smtClean="0"/>
              <a:t>Madagaskar</a:t>
            </a:r>
            <a:r>
              <a:rPr lang="en-GB" sz="1800" dirty="0" smtClean="0"/>
              <a:t>, Bio, Fairtrade) an </a:t>
            </a:r>
            <a:r>
              <a:rPr lang="en-GB" sz="1800" dirty="0" err="1" smtClean="0"/>
              <a:t>jedem</a:t>
            </a:r>
            <a:r>
              <a:rPr lang="en-GB" sz="1800" dirty="0" smtClean="0"/>
              <a:t> Touchpoint.</a:t>
            </a:r>
          </a:p>
          <a:p>
            <a:r>
              <a:rPr lang="en-GB" sz="1800" b="1" dirty="0" smtClean="0"/>
              <a:t>Experience Marketing:</a:t>
            </a:r>
            <a:r>
              <a:rPr lang="en-GB" sz="1800" dirty="0" smtClean="0"/>
              <a:t> Das Café </a:t>
            </a:r>
            <a:r>
              <a:rPr lang="en-GB" sz="1800" dirty="0" err="1" smtClean="0"/>
              <a:t>nicht</a:t>
            </a:r>
            <a:r>
              <a:rPr lang="en-GB" sz="1800" dirty="0" smtClean="0"/>
              <a:t> </a:t>
            </a:r>
            <a:r>
              <a:rPr lang="en-GB" sz="1800" dirty="0" err="1" smtClean="0"/>
              <a:t>nur</a:t>
            </a:r>
            <a:r>
              <a:rPr lang="en-GB" sz="1800" dirty="0" smtClean="0"/>
              <a:t> </a:t>
            </a:r>
            <a:r>
              <a:rPr lang="en-GB" sz="1800" dirty="0" err="1" smtClean="0"/>
              <a:t>als</a:t>
            </a:r>
            <a:r>
              <a:rPr lang="en-GB" sz="1800" dirty="0" smtClean="0"/>
              <a:t> </a:t>
            </a:r>
            <a:r>
              <a:rPr lang="en-GB" sz="1800" dirty="0" err="1" smtClean="0"/>
              <a:t>Verkaufsort</a:t>
            </a:r>
            <a:r>
              <a:rPr lang="en-GB" sz="1800" dirty="0" smtClean="0"/>
              <a:t>, </a:t>
            </a:r>
            <a:r>
              <a:rPr lang="en-GB" sz="1800" dirty="0" err="1" smtClean="0"/>
              <a:t>sondern</a:t>
            </a:r>
            <a:r>
              <a:rPr lang="en-GB" sz="1800" dirty="0" smtClean="0"/>
              <a:t> </a:t>
            </a:r>
            <a:r>
              <a:rPr lang="en-GB" sz="1800" dirty="0" err="1" smtClean="0"/>
              <a:t>als</a:t>
            </a:r>
            <a:r>
              <a:rPr lang="en-GB" sz="1800" dirty="0" smtClean="0"/>
              <a:t> "Third Place" </a:t>
            </a:r>
            <a:r>
              <a:rPr lang="en-GB" sz="1800" dirty="0" err="1" smtClean="0"/>
              <a:t>für</a:t>
            </a:r>
            <a:r>
              <a:rPr lang="en-GB" sz="1800" dirty="0" smtClean="0"/>
              <a:t> die </a:t>
            </a:r>
            <a:r>
              <a:rPr lang="en-GB" sz="1800" dirty="0" err="1" smtClean="0"/>
              <a:t>internationale</a:t>
            </a:r>
            <a:r>
              <a:rPr lang="en-GB" sz="1800" dirty="0" smtClean="0"/>
              <a:t> Community (</a:t>
            </a:r>
            <a:r>
              <a:rPr lang="en-GB" sz="1800" dirty="0" err="1" smtClean="0"/>
              <a:t>Wohnzimmer-Atmosphäre</a:t>
            </a:r>
            <a:r>
              <a:rPr lang="en-GB" sz="1800" dirty="0" smtClean="0"/>
              <a:t>).</a:t>
            </a:r>
          </a:p>
          <a:p>
            <a:r>
              <a:rPr lang="en-GB" sz="1800" b="1" dirty="0" err="1" smtClean="0"/>
              <a:t>Qualitätssiegel</a:t>
            </a:r>
            <a:r>
              <a:rPr lang="en-GB" sz="1800" b="1" dirty="0" smtClean="0"/>
              <a:t>:</a:t>
            </a:r>
            <a:r>
              <a:rPr lang="en-GB" sz="1800" dirty="0" smtClean="0"/>
              <a:t> </a:t>
            </a:r>
            <a:r>
              <a:rPr lang="en-GB" sz="1800" dirty="0" err="1" smtClean="0"/>
              <a:t>Aktive</a:t>
            </a:r>
            <a:r>
              <a:rPr lang="en-GB" sz="1800" dirty="0" smtClean="0"/>
              <a:t> </a:t>
            </a:r>
            <a:r>
              <a:rPr lang="en-GB" sz="1800" dirty="0" err="1" smtClean="0"/>
              <a:t>Vermarktung</a:t>
            </a:r>
            <a:r>
              <a:rPr lang="en-GB" sz="1800" dirty="0" smtClean="0"/>
              <a:t> der SCA-</a:t>
            </a:r>
            <a:r>
              <a:rPr lang="en-GB" sz="1800" dirty="0" err="1" smtClean="0"/>
              <a:t>Zertifizierungen</a:t>
            </a:r>
            <a:r>
              <a:rPr lang="en-GB" sz="1800" dirty="0" smtClean="0"/>
              <a:t> </a:t>
            </a:r>
            <a:r>
              <a:rPr lang="en-GB" sz="1800" dirty="0" err="1" smtClean="0"/>
              <a:t>zur</a:t>
            </a:r>
            <a:r>
              <a:rPr lang="en-GB" sz="1800" dirty="0" smtClean="0"/>
              <a:t> </a:t>
            </a:r>
            <a:r>
              <a:rPr lang="en-GB" sz="1800" dirty="0" err="1" smtClean="0"/>
              <a:t>Abgrenzung</a:t>
            </a:r>
            <a:r>
              <a:rPr lang="en-GB" sz="1800" dirty="0" smtClean="0"/>
              <a:t> </a:t>
            </a:r>
            <a:r>
              <a:rPr lang="en-GB" sz="1800" dirty="0" err="1" smtClean="0"/>
              <a:t>vom</a:t>
            </a:r>
            <a:r>
              <a:rPr lang="en-GB" sz="1800" dirty="0" smtClean="0"/>
              <a:t> </a:t>
            </a:r>
            <a:r>
              <a:rPr lang="en-GB" sz="1800" dirty="0" err="1" smtClean="0"/>
              <a:t>Massenmarkt</a:t>
            </a:r>
            <a:r>
              <a:rPr lang="en-GB" sz="1800" dirty="0" smtClean="0"/>
              <a:t>.</a:t>
            </a:r>
          </a:p>
          <a:p>
            <a:pPr indent="0">
              <a:buNone/>
            </a:pPr>
            <a:endParaRPr lang="de-DE" sz="1800" b="0" u="none" strike="noStrike" dirty="0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sldNum" idx="4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042C24E-67FD-4401-AECC-BA0F91EDF29B}" type="slidenum">
              <a:rPr lang="en-US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11</a:t>
            </a:fld>
            <a:endParaRPr lang="de-DE" sz="12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6281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Mastertitelformat bearbeiten</a:t>
            </a:r>
            <a:endParaRPr lang="de-DE" sz="6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de-DE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de-DE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de-DE" sz="12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de-DE" sz="1400" b="0" u="none" strike="noStrike">
                <a:solidFill>
                  <a:srgbClr val="000000"/>
                </a:solidFill>
                <a:effectLst/>
                <a:uFillTx/>
                <a:latin typeface="Calibri"/>
              </a:defRPr>
            </a:lvl1pPr>
          </a:lstStyle>
          <a:p>
            <a:pPr indent="0" algn="ctr">
              <a:buNone/>
            </a:pPr>
            <a:r>
              <a:rPr lang="de-DE" sz="1400" b="0" u="none" strike="noStrike">
                <a:solidFill>
                  <a:srgbClr val="000000"/>
                </a:solidFill>
                <a:effectLst/>
                <a:uFillTx/>
                <a:latin typeface="Calibri"/>
              </a:rPr>
              <a:t>&lt;footer&gt;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de-DE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84AA373-269B-4E26-A215-18B364292D4E}" type="slidenum">
              <a:rPr lang="de-DE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de-DE" sz="12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0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42142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de-DE" sz="18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41" name="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5C243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de-DE" sz="18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0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42142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de-DE" sz="18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45" name="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5C243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de-DE" sz="18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de-DE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Mastertitelformat bearbeiten</a:t>
            </a:r>
            <a:endParaRPr lang="de-DE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e-DE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Mastertextformat bearbeiten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Zweite Ebene</a:t>
            </a: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Dritte Ebene</a:t>
            </a: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Vierte Ebene</a:t>
            </a: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Fünfte Ebene</a:t>
            </a:r>
          </a:p>
        </p:txBody>
      </p:sp>
      <p:sp>
        <p:nvSpPr>
          <p:cNvPr id="50" name="PlaceHolder 3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de-DE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de-DE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de-DE" sz="12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de-DE" sz="1400" b="0" u="none" strike="noStrike">
                <a:solidFill>
                  <a:srgbClr val="000000"/>
                </a:solidFill>
                <a:effectLst/>
                <a:uFillTx/>
                <a:latin typeface="Calibri"/>
              </a:defRPr>
            </a:lvl1pPr>
          </a:lstStyle>
          <a:p>
            <a:pPr indent="0" algn="ctr">
              <a:buNone/>
            </a:pPr>
            <a:r>
              <a:rPr lang="de-DE" sz="1400" b="0" u="none" strike="noStrike">
                <a:solidFill>
                  <a:srgbClr val="000000"/>
                </a:solidFill>
                <a:effectLst/>
                <a:uFillTx/>
                <a:latin typeface="Calibri"/>
              </a:rPr>
              <a:t>&lt;footer&gt;</a:t>
            </a:r>
          </a:p>
        </p:txBody>
      </p:sp>
      <p:sp>
        <p:nvSpPr>
          <p:cNvPr id="52" name="PlaceHolder 5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de-DE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68E7E58-DD0C-4255-94B5-96A9FB9A08DB}" type="slidenum">
              <a:rPr lang="de-DE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de-DE" sz="12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0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42142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de-DE" sz="18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54" name="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5C243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de-DE" sz="18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0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42142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de-DE" sz="18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58" name="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5C243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de-DE" sz="18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bschnitts-&#10;überschrif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de-DE" sz="60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Mastertitelformat bearbeiten</a:t>
            </a:r>
            <a:endParaRPr lang="de-DE" sz="6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4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Mastertextformat bearbeiten</a:t>
            </a:r>
            <a:endParaRPr lang="de-DE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de-DE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de-DE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de-DE" sz="12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de-DE" sz="1400" b="0" u="none" strike="noStrike">
                <a:solidFill>
                  <a:srgbClr val="000000"/>
                </a:solidFill>
                <a:effectLst/>
                <a:uFillTx/>
                <a:latin typeface="Calibri"/>
              </a:defRPr>
            </a:lvl1pPr>
          </a:lstStyle>
          <a:p>
            <a:pPr indent="0" algn="ctr">
              <a:buNone/>
            </a:pPr>
            <a:r>
              <a:rPr lang="de-DE" sz="1400" b="0" u="none" strike="noStrike">
                <a:solidFill>
                  <a:srgbClr val="000000"/>
                </a:solidFill>
                <a:effectLst/>
                <a:uFillTx/>
                <a:latin typeface="Calibri"/>
              </a:rPr>
              <a:t>&lt;footer&gt;</a:t>
            </a:r>
          </a:p>
        </p:txBody>
      </p:sp>
      <p:sp>
        <p:nvSpPr>
          <p:cNvPr id="63" name="PlaceHolder 5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de-DE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E41082B-C8AC-4A02-AB90-A29ACF2782A9}" type="slidenum">
              <a:rPr lang="de-DE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de-DE" sz="12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de-DE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Mastertitelformat bearbeiten</a:t>
            </a:r>
            <a:endParaRPr lang="de-DE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e-DE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Mastertextformat bearbeiten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Zweite Ebene</a:t>
            </a: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Dritte Ebene</a:t>
            </a: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Vierte Ebene</a:t>
            </a: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Fünfte Ebene</a:t>
            </a: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e-DE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Mastertextformat bearbeiten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Zweite Ebene</a:t>
            </a: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Dritte Ebene</a:t>
            </a: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Vierte Ebene</a:t>
            </a: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Fünfte Ebene</a:t>
            </a:r>
          </a:p>
        </p:txBody>
      </p:sp>
      <p:sp>
        <p:nvSpPr>
          <p:cNvPr id="67" name="PlaceHolder 4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de-DE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de-DE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de-DE" sz="12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ftr" idx="17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de-DE" sz="1400" b="0" u="none" strike="noStrike">
                <a:solidFill>
                  <a:srgbClr val="000000"/>
                </a:solidFill>
                <a:effectLst/>
                <a:uFillTx/>
                <a:latin typeface="Calibri"/>
              </a:defRPr>
            </a:lvl1pPr>
          </a:lstStyle>
          <a:p>
            <a:pPr indent="0" algn="ctr">
              <a:buNone/>
            </a:pPr>
            <a:r>
              <a:rPr lang="de-DE" sz="1400" b="0" u="none" strike="noStrike">
                <a:solidFill>
                  <a:srgbClr val="000000"/>
                </a:solidFill>
                <a:effectLst/>
                <a:uFillTx/>
                <a:latin typeface="Calibri"/>
              </a:rPr>
              <a:t>&lt;footer&gt;</a:t>
            </a:r>
          </a:p>
        </p:txBody>
      </p:sp>
      <p:sp>
        <p:nvSpPr>
          <p:cNvPr id="69" name="PlaceHolder 6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de-DE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F1F57D6-86B6-448C-8B4E-2CB78DEDCD5D}" type="slidenum">
              <a:rPr lang="de-DE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de-DE" sz="12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ergleich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de-DE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Mastertitelformat bearbeiten</a:t>
            </a:r>
            <a:endParaRPr lang="de-DE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400" b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Mastertextformat bearbeiten</a:t>
            </a:r>
            <a:endParaRPr lang="de-DE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e-DE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Mastertextformat bearbeiten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Zweite Ebene</a:t>
            </a: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Dritte Ebene</a:t>
            </a: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Vierte Ebene</a:t>
            </a: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Fünfte Ebene</a:t>
            </a: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400" b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Mastertextformat bearbeiten</a:t>
            </a:r>
            <a:endParaRPr lang="de-DE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e-DE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Mastertextformat bearbeiten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Zweite Ebene</a:t>
            </a: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Dritte Ebene</a:t>
            </a: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Vierte Ebene</a:t>
            </a: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Fünfte Ebene</a:t>
            </a:r>
          </a:p>
        </p:txBody>
      </p:sp>
      <p:sp>
        <p:nvSpPr>
          <p:cNvPr id="75" name="PlaceHolder 6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de-DE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de-DE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de-DE" sz="12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de-DE" sz="1400" b="0" u="none" strike="noStrike">
                <a:solidFill>
                  <a:srgbClr val="000000"/>
                </a:solidFill>
                <a:effectLst/>
                <a:uFillTx/>
                <a:latin typeface="Calibri"/>
              </a:defRPr>
            </a:lvl1pPr>
          </a:lstStyle>
          <a:p>
            <a:pPr indent="0" algn="ctr">
              <a:buNone/>
            </a:pPr>
            <a:r>
              <a:rPr lang="de-DE" sz="1400" b="0" u="none" strike="noStrike">
                <a:solidFill>
                  <a:srgbClr val="000000"/>
                </a:solidFill>
                <a:effectLst/>
                <a:uFillTx/>
                <a:latin typeface="Calibri"/>
              </a:rPr>
              <a:t>&lt;footer&gt;</a:t>
            </a:r>
          </a:p>
        </p:txBody>
      </p:sp>
      <p:sp>
        <p:nvSpPr>
          <p:cNvPr id="77" name="PlaceHolder 8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de-DE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C1EF8AE-9183-4239-BA48-0E928FBB58E5}" type="slidenum">
              <a:rPr lang="de-DE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de-DE" sz="12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de-DE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Mastertitelformat bearbeiten</a:t>
            </a:r>
            <a:endParaRPr lang="de-DE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de-DE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de-DE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de-DE" sz="12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ftr" idx="2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de-DE" sz="1400" b="0" u="none" strike="noStrike">
                <a:solidFill>
                  <a:srgbClr val="000000"/>
                </a:solidFill>
                <a:effectLst/>
                <a:uFillTx/>
                <a:latin typeface="Calibri"/>
              </a:defRPr>
            </a:lvl1pPr>
          </a:lstStyle>
          <a:p>
            <a:pPr indent="0" algn="ctr">
              <a:buNone/>
            </a:pPr>
            <a:r>
              <a:rPr lang="de-DE" sz="1400" b="0" u="none" strike="noStrike">
                <a:solidFill>
                  <a:srgbClr val="000000"/>
                </a:solidFill>
                <a:effectLst/>
                <a:uFillTx/>
                <a:latin typeface="Calibri"/>
              </a:rPr>
              <a:t>&lt;footer&gt;</a:t>
            </a:r>
          </a:p>
        </p:txBody>
      </p:sp>
      <p:sp>
        <p:nvSpPr>
          <p:cNvPr id="81" name="PlaceHolder 4"/>
          <p:cNvSpPr>
            <a:spLocks noGrp="1"/>
          </p:cNvSpPr>
          <p:nvPr>
            <p:ph type="sldNum" idx="2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de-DE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BC3D27D-DF98-4C30-B6BF-372090CF6B81}" type="slidenum">
              <a:rPr lang="de-DE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de-DE" sz="12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de-DE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de-DE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de-DE" sz="12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ftr" idx="2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de-DE" sz="1400" b="0" u="none" strike="noStrike">
                <a:solidFill>
                  <a:srgbClr val="000000"/>
                </a:solidFill>
                <a:effectLst/>
                <a:uFillTx/>
                <a:latin typeface="Calibri"/>
              </a:defRPr>
            </a:lvl1pPr>
          </a:lstStyle>
          <a:p>
            <a:pPr indent="0" algn="ctr">
              <a:buNone/>
            </a:pPr>
            <a:r>
              <a:rPr lang="de-DE" sz="1400" b="0" u="none" strike="noStrike">
                <a:solidFill>
                  <a:srgbClr val="000000"/>
                </a:solidFill>
                <a:effectLst/>
                <a:uFillTx/>
                <a:latin typeface="Calibri"/>
              </a:rPr>
              <a:t>&lt;footer&gt;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sldNum" idx="2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de-DE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345781A-9C29-4173-B8F8-74D589BD745C}" type="slidenum">
              <a:rPr lang="de-DE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de-DE" sz="12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de-DE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Mastertitelformat bearbeiten</a:t>
            </a:r>
            <a:endParaRPr lang="de-DE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e-DE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Mastertextformat bearbeiten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Zweite Ebene</a:t>
            </a: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Dritte Ebene</a:t>
            </a: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Vierte Ebene</a:t>
            </a: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Fünfte Ebene</a:t>
            </a:r>
          </a:p>
        </p:txBody>
      </p:sp>
      <p:sp>
        <p:nvSpPr>
          <p:cNvPr id="8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de-DE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de-DE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de-DE" sz="12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de-DE" sz="1400" b="0" u="none" strike="noStrike">
                <a:solidFill>
                  <a:srgbClr val="000000"/>
                </a:solidFill>
                <a:effectLst/>
                <a:uFillTx/>
                <a:latin typeface="Calibri"/>
              </a:defRPr>
            </a:lvl1pPr>
          </a:lstStyle>
          <a:p>
            <a:pPr indent="0" algn="ctr">
              <a:buNone/>
            </a:pPr>
            <a:r>
              <a:rPr lang="de-DE" sz="1400" b="0" u="none" strike="noStrike">
                <a:solidFill>
                  <a:srgbClr val="000000"/>
                </a:solidFill>
                <a:effectLst/>
                <a:uFillTx/>
                <a:latin typeface="Calibri"/>
              </a:rPr>
              <a:t>&lt;footer&gt;</a:t>
            </a:r>
          </a:p>
        </p:txBody>
      </p:sp>
      <p:sp>
        <p:nvSpPr>
          <p:cNvPr id="10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de-DE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B79E426-8229-4B96-895C-3353E325D02C}" type="slidenum">
              <a:rPr lang="de-DE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de-DE" sz="12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nhalt mit Überschrif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de-DE" sz="32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Mastertitelformat bearbeiten</a:t>
            </a:r>
            <a:endParaRPr lang="de-DE" sz="3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e-DE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Mastertextformat bearbeiten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Zweite Ebene</a:t>
            </a: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Dritte Ebene</a:t>
            </a: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Vierte Ebene</a:t>
            </a: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Fünfte Ebene</a:t>
            </a: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6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Mastertextformat bearbeiten</a:t>
            </a:r>
          </a:p>
        </p:txBody>
      </p:sp>
      <p:sp>
        <p:nvSpPr>
          <p:cNvPr id="88" name="PlaceHolder 4"/>
          <p:cNvSpPr>
            <a:spLocks noGrp="1"/>
          </p:cNvSpPr>
          <p:nvPr>
            <p:ph type="dt" idx="2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de-DE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de-DE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de-DE" sz="12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ftr" idx="29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de-DE" sz="1400" b="0" u="none" strike="noStrike">
                <a:solidFill>
                  <a:srgbClr val="000000"/>
                </a:solidFill>
                <a:effectLst/>
                <a:uFillTx/>
                <a:latin typeface="Calibri"/>
              </a:defRPr>
            </a:lvl1pPr>
          </a:lstStyle>
          <a:p>
            <a:pPr indent="0" algn="ctr">
              <a:buNone/>
            </a:pPr>
            <a:r>
              <a:rPr lang="de-DE" sz="1400" b="0" u="none" strike="noStrike">
                <a:solidFill>
                  <a:srgbClr val="000000"/>
                </a:solidFill>
                <a:effectLst/>
                <a:uFillTx/>
                <a:latin typeface="Calibri"/>
              </a:rPr>
              <a:t>&lt;footer&gt;</a:t>
            </a:r>
          </a:p>
        </p:txBody>
      </p:sp>
      <p:sp>
        <p:nvSpPr>
          <p:cNvPr id="90" name="PlaceHolder 6"/>
          <p:cNvSpPr>
            <a:spLocks noGrp="1"/>
          </p:cNvSpPr>
          <p:nvPr>
            <p:ph type="sldNum" idx="3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de-DE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23DAB65-7951-47E2-BEB2-C380D0E5A936}" type="slidenum">
              <a:rPr lang="de-DE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de-DE" sz="12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ld mit Überschrif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de-DE" sz="32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Mastertitelformat bearbeiten</a:t>
            </a:r>
            <a:endParaRPr lang="de-DE" sz="3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6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Mastertextformat bearbeiten</a:t>
            </a:r>
          </a:p>
        </p:txBody>
      </p:sp>
      <p:sp>
        <p:nvSpPr>
          <p:cNvPr id="94" name="PlaceHolder 4"/>
          <p:cNvSpPr>
            <a:spLocks noGrp="1"/>
          </p:cNvSpPr>
          <p:nvPr>
            <p:ph type="dt" idx="3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de-DE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de-DE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de-DE" sz="12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 type="ftr" idx="3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de-DE" sz="1400" b="0" u="none" strike="noStrike">
                <a:solidFill>
                  <a:srgbClr val="000000"/>
                </a:solidFill>
                <a:effectLst/>
                <a:uFillTx/>
                <a:latin typeface="Calibri"/>
              </a:defRPr>
            </a:lvl1pPr>
          </a:lstStyle>
          <a:p>
            <a:pPr indent="0" algn="ctr">
              <a:buNone/>
            </a:pPr>
            <a:r>
              <a:rPr lang="de-DE" sz="1400" b="0" u="none" strike="noStrike">
                <a:solidFill>
                  <a:srgbClr val="000000"/>
                </a:solidFill>
                <a:effectLst/>
                <a:uFillTx/>
                <a:latin typeface="Calibri"/>
              </a:rPr>
              <a:t>&lt;footer&gt;</a:t>
            </a:r>
          </a:p>
        </p:txBody>
      </p:sp>
      <p:sp>
        <p:nvSpPr>
          <p:cNvPr id="96" name="PlaceHolder 6"/>
          <p:cNvSpPr>
            <a:spLocks noGrp="1"/>
          </p:cNvSpPr>
          <p:nvPr>
            <p:ph type="sldNum" idx="3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de-DE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92E8086-4716-4F3B-B5C0-784B4E292DE4}" type="slidenum">
              <a:rPr lang="de-DE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de-DE" sz="12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724960" y="365040"/>
            <a:ext cx="2628720" cy="581148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de-DE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Mastertitelformat bearbeiten</a:t>
            </a:r>
            <a:endParaRPr lang="de-DE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e-DE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Mastertextformat bearbeiten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Zweite Ebene</a:t>
            </a: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Dritte Ebene</a:t>
            </a: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Vierte Ebene</a:t>
            </a: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Fünfte Ebene</a:t>
            </a:r>
          </a:p>
        </p:txBody>
      </p:sp>
      <p:sp>
        <p:nvSpPr>
          <p:cNvPr id="13" name="PlaceHolder 3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de-DE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de-DE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de-DE" sz="12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de-DE" sz="1400" b="0" u="none" strike="noStrike">
                <a:solidFill>
                  <a:srgbClr val="000000"/>
                </a:solidFill>
                <a:effectLst/>
                <a:uFillTx/>
                <a:latin typeface="Calibri"/>
              </a:defRPr>
            </a:lvl1pPr>
          </a:lstStyle>
          <a:p>
            <a:pPr indent="0" algn="ctr">
              <a:buNone/>
            </a:pPr>
            <a:r>
              <a:rPr lang="de-DE" sz="1400" b="0" u="none" strike="noStrike">
                <a:solidFill>
                  <a:srgbClr val="000000"/>
                </a:solidFill>
                <a:effectLst/>
                <a:uFillTx/>
                <a:latin typeface="Calibri"/>
              </a:rPr>
              <a:t>&lt;footer&gt;</a:t>
            </a:r>
          </a:p>
        </p:txBody>
      </p:sp>
      <p:sp>
        <p:nvSpPr>
          <p:cNvPr id="15" name="PlaceHolder 5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de-DE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FF3738E-A707-4CC9-9640-1CC65226ED5C}" type="slidenum">
              <a:rPr lang="de-DE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de-DE" sz="12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0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42142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de-DE" sz="18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17" name="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5C243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de-DE" sz="18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0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42142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de-DE" sz="18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21" name="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5C243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de-DE" sz="18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0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42142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de-DE" sz="18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25" name="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5C243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de-DE" sz="18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0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42142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de-DE" sz="18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29" name="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5C243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de-DE" sz="18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0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42142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de-DE" sz="18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33" name="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5C243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de-DE" sz="18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0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42142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de-DE" sz="18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37" name="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5C243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de-DE" sz="18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svg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6.png"/><Relationship Id="rId1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20.svg"/><Relationship Id="rId4" Type="http://schemas.openxmlformats.org/officeDocument/2006/relationships/image" Target="../media/image13.png"/><Relationship Id="rId9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Image 0" descr="preencoded.png"/>
          <p:cNvPicPr/>
          <p:nvPr/>
        </p:nvPicPr>
        <p:blipFill>
          <a:blip r:embed="rId3"/>
          <a:stretch/>
        </p:blipFill>
        <p:spPr>
          <a:xfrm>
            <a:off x="7620120" y="0"/>
            <a:ext cx="457164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4" name="Text 0"/>
          <p:cNvSpPr/>
          <p:nvPr/>
        </p:nvSpPr>
        <p:spPr>
          <a:xfrm>
            <a:off x="624240" y="2855160"/>
            <a:ext cx="5053680" cy="594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4666"/>
              </a:lnSpc>
            </a:pPr>
            <a:r>
              <a:rPr lang="en-US" sz="3709" b="1" u="none" strike="noStrike">
                <a:solidFill>
                  <a:srgbClr val="FFB393"/>
                </a:solidFill>
                <a:effectLst/>
                <a:uFillTx/>
                <a:latin typeface="Brygada 1918 Bold"/>
                <a:ea typeface="Brygada 1918 Bold"/>
              </a:rPr>
              <a:t>Café Teheran to Tokyo</a:t>
            </a:r>
            <a:endParaRPr lang="de-DE" sz="3709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105" name="Text 1"/>
          <p:cNvSpPr/>
          <p:nvPr/>
        </p:nvSpPr>
        <p:spPr>
          <a:xfrm>
            <a:off x="624240" y="3717360"/>
            <a:ext cx="6370920" cy="28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208"/>
              </a:lnSpc>
            </a:pPr>
            <a:r>
              <a:rPr lang="en-US" sz="1370" b="0" u="none" strike="noStrike">
                <a:solidFill>
                  <a:srgbClr val="F4CAB8"/>
                </a:solidFill>
                <a:effectLst/>
                <a:uFillTx/>
                <a:latin typeface="Montserrat Medium"/>
                <a:ea typeface="Montserrat Medium"/>
              </a:rPr>
              <a:t>Einzigartige Kaffeeerlebnisse für eine internationale Gemeinschaft</a:t>
            </a:r>
            <a:endParaRPr lang="de-DE" sz="137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80" y="243781"/>
            <a:ext cx="10972440" cy="1144800"/>
          </a:xfrm>
        </p:spPr>
        <p:txBody>
          <a:bodyPr/>
          <a:lstStyle/>
          <a:p>
            <a:r>
              <a:rPr lang="en-GB" sz="2960" b="1" dirty="0">
                <a:solidFill>
                  <a:srgbClr val="FFB393"/>
                </a:solidFill>
                <a:latin typeface="Brygada 1918 Bold"/>
                <a:ea typeface="Brygada 1918 Bold"/>
                <a:cs typeface="+mn-cs"/>
              </a:rPr>
              <a:t>CRM-</a:t>
            </a:r>
            <a:r>
              <a:rPr lang="en-GB" sz="2960" b="1" dirty="0" err="1">
                <a:solidFill>
                  <a:srgbClr val="FFB393"/>
                </a:solidFill>
                <a:latin typeface="Brygada 1918 Bold"/>
                <a:ea typeface="Brygada 1918 Bold"/>
                <a:cs typeface="+mn-cs"/>
              </a:rPr>
              <a:t>gestützte</a:t>
            </a:r>
            <a:r>
              <a:rPr lang="en-GB" sz="2960" b="1" dirty="0">
                <a:solidFill>
                  <a:srgbClr val="FFB393"/>
                </a:solidFill>
                <a:latin typeface="Brygada 1918 Bold"/>
                <a:ea typeface="Brygada 1918 Bold"/>
                <a:cs typeface="+mn-cs"/>
              </a:rPr>
              <a:t> </a:t>
            </a:r>
            <a:r>
              <a:rPr lang="en-GB" sz="2960" b="1" dirty="0" err="1">
                <a:solidFill>
                  <a:srgbClr val="FFB393"/>
                </a:solidFill>
                <a:latin typeface="Brygada 1918 Bold"/>
                <a:ea typeface="Brygada 1918 Bold"/>
                <a:cs typeface="+mn-cs"/>
              </a:rPr>
              <a:t>Personalstrategie</a:t>
            </a:r>
            <a:endParaRPr lang="en-GB" sz="2960" b="1" dirty="0">
              <a:solidFill>
                <a:srgbClr val="FFB393"/>
              </a:solidFill>
              <a:latin typeface="Brygada 1918 Bold"/>
              <a:ea typeface="Brygada 1918 Bold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609480" y="934276"/>
            <a:ext cx="10972440" cy="498944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endParaRPr lang="en-GB" sz="2400" dirty="0"/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GB" sz="2400" dirty="0">
                <a:solidFill>
                  <a:srgbClr val="FFB393"/>
                </a:solidFill>
                <a:latin typeface="Brygada 1918 Bold"/>
                <a:ea typeface="Brygada 1918 Bold"/>
              </a:rPr>
              <a:t>Incentive-</a:t>
            </a:r>
            <a:r>
              <a:rPr lang="en-GB" sz="2400" dirty="0" err="1">
                <a:solidFill>
                  <a:srgbClr val="FFB393"/>
                </a:solidFill>
                <a:latin typeface="Brygada 1918 Bold"/>
                <a:ea typeface="Brygada 1918 Bold"/>
              </a:rPr>
              <a:t>Systeme</a:t>
            </a:r>
            <a:r>
              <a:rPr lang="en-GB" sz="2400" dirty="0">
                <a:solidFill>
                  <a:srgbClr val="FFB393"/>
                </a:solidFill>
                <a:latin typeface="Brygada 1918 Bold"/>
                <a:ea typeface="Brygada 1918 Bold"/>
              </a:rPr>
              <a:t>: </a:t>
            </a:r>
            <a:endParaRPr lang="en-GB" sz="2400" dirty="0" smtClean="0">
              <a:solidFill>
                <a:srgbClr val="FFB393"/>
              </a:solidFill>
              <a:latin typeface="Brygada 1918 Bold"/>
              <a:ea typeface="Brygada 1918 Bold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GB" sz="1800" dirty="0" err="1" smtClean="0">
                <a:solidFill>
                  <a:srgbClr val="FFB393"/>
                </a:solidFill>
                <a:latin typeface="Brygada 1918 Bold"/>
                <a:ea typeface="Brygada 1918 Bold"/>
              </a:rPr>
              <a:t>Implementierung</a:t>
            </a:r>
            <a:r>
              <a:rPr lang="en-GB" sz="1800" dirty="0" smtClean="0">
                <a:solidFill>
                  <a:srgbClr val="FFB393"/>
                </a:solidFill>
                <a:latin typeface="Brygada 1918 Bold"/>
                <a:ea typeface="Brygada 1918 Bold"/>
              </a:rPr>
              <a:t> </a:t>
            </a:r>
            <a:r>
              <a:rPr lang="en-GB" sz="1800" dirty="0" err="1">
                <a:solidFill>
                  <a:srgbClr val="FFB393"/>
                </a:solidFill>
                <a:latin typeface="Brygada 1918 Bold"/>
                <a:ea typeface="Brygada 1918 Bold"/>
              </a:rPr>
              <a:t>eines</a:t>
            </a:r>
            <a:r>
              <a:rPr lang="en-GB" sz="1800" dirty="0">
                <a:solidFill>
                  <a:srgbClr val="FFB393"/>
                </a:solidFill>
                <a:latin typeface="Brygada 1918 Bold"/>
                <a:ea typeface="Brygada 1918 Bold"/>
              </a:rPr>
              <a:t> CRM-</a:t>
            </a:r>
            <a:r>
              <a:rPr lang="en-GB" sz="1800" dirty="0" err="1">
                <a:solidFill>
                  <a:srgbClr val="FFB393"/>
                </a:solidFill>
                <a:latin typeface="Brygada 1918 Bold"/>
                <a:ea typeface="Brygada 1918 Bold"/>
              </a:rPr>
              <a:t>Moduls</a:t>
            </a:r>
            <a:r>
              <a:rPr lang="en-GB" sz="1800" dirty="0">
                <a:solidFill>
                  <a:srgbClr val="FFB393"/>
                </a:solidFill>
                <a:latin typeface="Brygada 1918 Bold"/>
                <a:ea typeface="Brygada 1918 Bold"/>
              </a:rPr>
              <a:t> </a:t>
            </a:r>
            <a:r>
              <a:rPr lang="en-GB" sz="1800" dirty="0" err="1">
                <a:solidFill>
                  <a:srgbClr val="FFB393"/>
                </a:solidFill>
                <a:latin typeface="Brygada 1918 Bold"/>
                <a:ea typeface="Brygada 1918 Bold"/>
              </a:rPr>
              <a:t>zur</a:t>
            </a:r>
            <a:r>
              <a:rPr lang="en-GB" sz="1800" dirty="0">
                <a:solidFill>
                  <a:srgbClr val="FFB393"/>
                </a:solidFill>
                <a:latin typeface="Brygada 1918 Bold"/>
                <a:ea typeface="Brygada 1918 Bold"/>
              </a:rPr>
              <a:t> </a:t>
            </a:r>
            <a:r>
              <a:rPr lang="en-GB" sz="1800" dirty="0" err="1">
                <a:solidFill>
                  <a:srgbClr val="FFB393"/>
                </a:solidFill>
                <a:latin typeface="Brygada 1918 Bold"/>
                <a:ea typeface="Brygada 1918 Bold"/>
              </a:rPr>
              <a:t>Verfolgung</a:t>
            </a:r>
            <a:r>
              <a:rPr lang="en-GB" sz="1800" dirty="0">
                <a:solidFill>
                  <a:srgbClr val="FFB393"/>
                </a:solidFill>
                <a:latin typeface="Brygada 1918 Bold"/>
                <a:ea typeface="Brygada 1918 Bold"/>
              </a:rPr>
              <a:t> von Service-KPIs und </a:t>
            </a:r>
            <a:r>
              <a:rPr lang="en-GB" sz="1800" dirty="0" err="1">
                <a:solidFill>
                  <a:srgbClr val="FFB393"/>
                </a:solidFill>
                <a:latin typeface="Brygada 1918 Bold"/>
                <a:ea typeface="Brygada 1918 Bold"/>
              </a:rPr>
              <a:t>Belohnung</a:t>
            </a:r>
            <a:r>
              <a:rPr lang="en-GB" sz="1800" dirty="0">
                <a:solidFill>
                  <a:srgbClr val="FFB393"/>
                </a:solidFill>
                <a:latin typeface="Brygada 1918 Bold"/>
                <a:ea typeface="Brygada 1918 Bold"/>
              </a:rPr>
              <a:t> von Top-</a:t>
            </a:r>
            <a:r>
              <a:rPr lang="en-GB" sz="1800" dirty="0" err="1">
                <a:solidFill>
                  <a:srgbClr val="FFB393"/>
                </a:solidFill>
                <a:latin typeface="Brygada 1918 Bold"/>
                <a:ea typeface="Brygada 1918 Bold"/>
              </a:rPr>
              <a:t>Performern</a:t>
            </a:r>
            <a:r>
              <a:rPr lang="en-GB" sz="1800" dirty="0">
                <a:solidFill>
                  <a:srgbClr val="FFB393"/>
                </a:solidFill>
                <a:latin typeface="Brygada 1918 Bold"/>
                <a:ea typeface="Brygada 1918 Bold"/>
              </a:rPr>
              <a:t>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GB" sz="2400" dirty="0" smtClean="0">
                <a:solidFill>
                  <a:srgbClr val="FFB393"/>
                </a:solidFill>
                <a:latin typeface="Brygada 1918 Bold"/>
                <a:ea typeface="Brygada 1918 Bold"/>
              </a:rPr>
              <a:t>Retention-Management</a:t>
            </a:r>
            <a:r>
              <a:rPr lang="en-GB" sz="2400" dirty="0">
                <a:solidFill>
                  <a:srgbClr val="FFB393"/>
                </a:solidFill>
                <a:latin typeface="Brygada 1918 Bold"/>
                <a:ea typeface="Brygada 1918 Bold"/>
              </a:rPr>
              <a:t>: </a:t>
            </a:r>
            <a:endParaRPr lang="en-GB" sz="2400" dirty="0" smtClean="0">
              <a:solidFill>
                <a:srgbClr val="FFB393"/>
              </a:solidFill>
              <a:latin typeface="Brygada 1918 Bold"/>
              <a:ea typeface="Brygada 1918 Bold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GB" sz="1800" dirty="0" err="1" smtClean="0">
                <a:solidFill>
                  <a:srgbClr val="FFB393"/>
                </a:solidFill>
                <a:latin typeface="Brygada 1918 Bold"/>
                <a:ea typeface="Brygada 1918 Bold"/>
              </a:rPr>
              <a:t>Langfristige</a:t>
            </a:r>
            <a:r>
              <a:rPr lang="en-GB" sz="1800" dirty="0" smtClean="0">
                <a:solidFill>
                  <a:srgbClr val="FFB393"/>
                </a:solidFill>
                <a:latin typeface="Brygada 1918 Bold"/>
                <a:ea typeface="Brygada 1918 Bold"/>
              </a:rPr>
              <a:t> </a:t>
            </a:r>
            <a:r>
              <a:rPr lang="en-GB" sz="1800" dirty="0" err="1">
                <a:solidFill>
                  <a:srgbClr val="FFB393"/>
                </a:solidFill>
                <a:latin typeface="Brygada 1918 Bold"/>
                <a:ea typeface="Brygada 1918 Bold"/>
              </a:rPr>
              <a:t>Bindung</a:t>
            </a:r>
            <a:r>
              <a:rPr lang="en-GB" sz="1800" dirty="0">
                <a:solidFill>
                  <a:srgbClr val="FFB393"/>
                </a:solidFill>
                <a:latin typeface="Brygada 1918 Bold"/>
                <a:ea typeface="Brygada 1918 Bold"/>
              </a:rPr>
              <a:t> von </a:t>
            </a:r>
            <a:r>
              <a:rPr lang="en-GB" sz="1800" dirty="0" err="1">
                <a:solidFill>
                  <a:srgbClr val="FFB393"/>
                </a:solidFill>
                <a:latin typeface="Brygada 1918 Bold"/>
                <a:ea typeface="Brygada 1918 Bold"/>
              </a:rPr>
              <a:t>hochqualifizierten</a:t>
            </a:r>
            <a:r>
              <a:rPr lang="en-GB" sz="1800" dirty="0">
                <a:solidFill>
                  <a:srgbClr val="FFB393"/>
                </a:solidFill>
                <a:latin typeface="Brygada 1918 Bold"/>
                <a:ea typeface="Brygada 1918 Bold"/>
              </a:rPr>
              <a:t> Baristas </a:t>
            </a:r>
            <a:r>
              <a:rPr lang="en-GB" sz="1800" dirty="0" err="1">
                <a:solidFill>
                  <a:srgbClr val="FFB393"/>
                </a:solidFill>
                <a:latin typeface="Brygada 1918 Bold"/>
                <a:ea typeface="Brygada 1918 Bold"/>
              </a:rPr>
              <a:t>durch</a:t>
            </a:r>
            <a:r>
              <a:rPr lang="en-GB" sz="1800" dirty="0">
                <a:solidFill>
                  <a:srgbClr val="FFB393"/>
                </a:solidFill>
                <a:latin typeface="Brygada 1918 Bold"/>
                <a:ea typeface="Brygada 1918 Bold"/>
              </a:rPr>
              <a:t> </a:t>
            </a:r>
            <a:r>
              <a:rPr lang="en-GB" sz="1800" dirty="0" err="1">
                <a:solidFill>
                  <a:srgbClr val="FFB393"/>
                </a:solidFill>
                <a:latin typeface="Brygada 1918 Bold"/>
                <a:ea typeface="Brygada 1918 Bold"/>
              </a:rPr>
              <a:t>datenbasierte</a:t>
            </a:r>
            <a:r>
              <a:rPr lang="en-GB" sz="1800" dirty="0">
                <a:solidFill>
                  <a:srgbClr val="FFB393"/>
                </a:solidFill>
                <a:latin typeface="Brygada 1918 Bold"/>
                <a:ea typeface="Brygada 1918 Bold"/>
              </a:rPr>
              <a:t> </a:t>
            </a:r>
            <a:r>
              <a:rPr lang="en-GB" sz="1800" dirty="0" err="1">
                <a:solidFill>
                  <a:srgbClr val="FFB393"/>
                </a:solidFill>
                <a:latin typeface="Brygada 1918 Bold"/>
                <a:ea typeface="Brygada 1918 Bold"/>
              </a:rPr>
              <a:t>Feedbackgespräche</a:t>
            </a:r>
            <a:r>
              <a:rPr lang="en-GB" sz="1800" dirty="0">
                <a:solidFill>
                  <a:srgbClr val="FFB393"/>
                </a:solidFill>
                <a:latin typeface="Brygada 1918 Bold"/>
                <a:ea typeface="Brygada 1918 Bold"/>
              </a:rPr>
              <a:t> und </a:t>
            </a:r>
            <a:r>
              <a:rPr lang="en-GB" sz="1800" dirty="0" err="1">
                <a:solidFill>
                  <a:srgbClr val="FFB393"/>
                </a:solidFill>
                <a:latin typeface="Brygada 1918 Bold"/>
                <a:ea typeface="Brygada 1918 Bold"/>
              </a:rPr>
              <a:t>individuelle</a:t>
            </a:r>
            <a:r>
              <a:rPr lang="en-GB" sz="1800" dirty="0">
                <a:solidFill>
                  <a:srgbClr val="FFB393"/>
                </a:solidFill>
                <a:latin typeface="Brygada 1918 Bold"/>
                <a:ea typeface="Brygada 1918 Bold"/>
              </a:rPr>
              <a:t> </a:t>
            </a:r>
            <a:r>
              <a:rPr lang="en-GB" sz="1800" dirty="0" err="1">
                <a:solidFill>
                  <a:srgbClr val="FFB393"/>
                </a:solidFill>
                <a:latin typeface="Brygada 1918 Bold"/>
                <a:ea typeface="Brygada 1918 Bold"/>
              </a:rPr>
              <a:t>Entwicklungspläne</a:t>
            </a:r>
            <a:r>
              <a:rPr lang="en-GB" sz="1800" dirty="0">
                <a:solidFill>
                  <a:srgbClr val="FFB393"/>
                </a:solidFill>
                <a:latin typeface="Brygada 1918 Bold"/>
                <a:ea typeface="Brygada 1918 Bold"/>
              </a:rPr>
              <a:t>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GB" sz="2400" dirty="0" err="1" smtClean="0">
                <a:solidFill>
                  <a:srgbClr val="FFB393"/>
                </a:solidFill>
                <a:latin typeface="Brygada 1918 Bold"/>
                <a:ea typeface="Brygada 1918 Bold"/>
              </a:rPr>
              <a:t>Ziel</a:t>
            </a:r>
            <a:r>
              <a:rPr lang="en-GB" sz="2400" dirty="0">
                <a:solidFill>
                  <a:srgbClr val="FFB393"/>
                </a:solidFill>
                <a:latin typeface="Brygada 1918 Bold"/>
                <a:ea typeface="Brygada 1918 Bold"/>
              </a:rPr>
              <a:t>: </a:t>
            </a:r>
            <a:endParaRPr lang="en-GB" sz="2400" dirty="0" smtClean="0">
              <a:solidFill>
                <a:srgbClr val="FFB393"/>
              </a:solidFill>
              <a:latin typeface="Brygada 1918 Bold"/>
              <a:ea typeface="Brygada 1918 Bold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GB" sz="1800" dirty="0" err="1" smtClean="0">
                <a:solidFill>
                  <a:srgbClr val="FFB393"/>
                </a:solidFill>
                <a:latin typeface="Brygada 1918 Bold"/>
                <a:ea typeface="Brygada 1918 Bold"/>
              </a:rPr>
              <a:t>Senkung</a:t>
            </a:r>
            <a:r>
              <a:rPr lang="en-GB" sz="1800" dirty="0" smtClean="0">
                <a:solidFill>
                  <a:srgbClr val="FFB393"/>
                </a:solidFill>
                <a:latin typeface="Brygada 1918 Bold"/>
                <a:ea typeface="Brygada 1918 Bold"/>
              </a:rPr>
              <a:t> </a:t>
            </a:r>
            <a:r>
              <a:rPr lang="en-GB" sz="1800" dirty="0">
                <a:solidFill>
                  <a:srgbClr val="FFB393"/>
                </a:solidFill>
                <a:latin typeface="Brygada 1918 Bold"/>
                <a:ea typeface="Brygada 1918 Bold"/>
              </a:rPr>
              <a:t>der </a:t>
            </a:r>
            <a:r>
              <a:rPr lang="en-GB" sz="1800" dirty="0" err="1">
                <a:solidFill>
                  <a:srgbClr val="FFB393"/>
                </a:solidFill>
                <a:latin typeface="Brygada 1918 Bold"/>
                <a:ea typeface="Brygada 1918 Bold"/>
              </a:rPr>
              <a:t>Fluktuationsrate</a:t>
            </a:r>
            <a:r>
              <a:rPr lang="en-GB" sz="1800" dirty="0">
                <a:solidFill>
                  <a:srgbClr val="FFB393"/>
                </a:solidFill>
                <a:latin typeface="Brygada 1918 Bold"/>
                <a:ea typeface="Brygada 1918 Bold"/>
              </a:rPr>
              <a:t> und </a:t>
            </a:r>
            <a:r>
              <a:rPr lang="en-GB" sz="1800" dirty="0" err="1">
                <a:solidFill>
                  <a:srgbClr val="FFB393"/>
                </a:solidFill>
                <a:latin typeface="Brygada 1918 Bold"/>
                <a:ea typeface="Brygada 1918 Bold"/>
              </a:rPr>
              <a:t>Sicherung</a:t>
            </a:r>
            <a:r>
              <a:rPr lang="en-GB" sz="1800" dirty="0">
                <a:solidFill>
                  <a:srgbClr val="FFB393"/>
                </a:solidFill>
                <a:latin typeface="Brygada 1918 Bold"/>
                <a:ea typeface="Brygada 1918 Bold"/>
              </a:rPr>
              <a:t> des </a:t>
            </a:r>
            <a:r>
              <a:rPr lang="en-GB" sz="1800" dirty="0" err="1">
                <a:solidFill>
                  <a:srgbClr val="FFB393"/>
                </a:solidFill>
                <a:latin typeface="Brygada 1918 Bold"/>
                <a:ea typeface="Brygada 1918 Bold"/>
              </a:rPr>
              <a:t>internen</a:t>
            </a:r>
            <a:r>
              <a:rPr lang="en-GB" sz="1800" dirty="0">
                <a:solidFill>
                  <a:srgbClr val="FFB393"/>
                </a:solidFill>
                <a:latin typeface="Brygada 1918 Bold"/>
                <a:ea typeface="Brygada 1918 Bold"/>
              </a:rPr>
              <a:t> Know-hows.</a:t>
            </a:r>
          </a:p>
        </p:txBody>
      </p:sp>
    </p:spTree>
    <p:extLst>
      <p:ext uri="{BB962C8B-B14F-4D97-AF65-F5344CB8AC3E}">
        <p14:creationId xmlns:p14="http://schemas.microsoft.com/office/powerpoint/2010/main" val="4063569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 0"/>
          <p:cNvSpPr/>
          <p:nvPr/>
        </p:nvSpPr>
        <p:spPr>
          <a:xfrm>
            <a:off x="624240" y="1155960"/>
            <a:ext cx="9472680" cy="47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3708"/>
              </a:lnSpc>
            </a:pPr>
            <a:r>
              <a:rPr lang="en-US" sz="2960" b="1" u="none" strike="noStrike">
                <a:solidFill>
                  <a:srgbClr val="FFB393"/>
                </a:solidFill>
                <a:effectLst/>
                <a:uFillTx/>
                <a:latin typeface="Brygada 1918 Bold"/>
                <a:ea typeface="Brygada 1918 Bold"/>
              </a:rPr>
              <a:t>Maßnahmen: Legitimierung der Hochpreisstrategie</a:t>
            </a:r>
            <a:endParaRPr lang="de-DE" sz="296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234" name="Text 1"/>
          <p:cNvSpPr/>
          <p:nvPr/>
        </p:nvSpPr>
        <p:spPr>
          <a:xfrm>
            <a:off x="624240" y="1988640"/>
            <a:ext cx="10942920" cy="28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208"/>
              </a:lnSpc>
            </a:pPr>
            <a:r>
              <a:rPr lang="en-US" sz="1370" b="0" u="none" strike="noStrike">
                <a:solidFill>
                  <a:srgbClr val="F4CAB8"/>
                </a:solidFill>
                <a:effectLst/>
                <a:uFillTx/>
                <a:latin typeface="Montserrat Medium"/>
                <a:ea typeface="Montserrat Medium"/>
              </a:rPr>
              <a:t>Ethisches Handeln trifft höchste Kaffeequalität.</a:t>
            </a:r>
            <a:endParaRPr lang="de-DE" sz="137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pic>
        <p:nvPicPr>
          <p:cNvPr id="235" name="Image 0" descr="preencoded.png"/>
          <p:cNvPicPr/>
          <p:nvPr/>
        </p:nvPicPr>
        <p:blipFill>
          <a:blip r:embed="rId3"/>
          <a:stretch/>
        </p:blipFill>
        <p:spPr>
          <a:xfrm>
            <a:off x="624240" y="2474640"/>
            <a:ext cx="2028960" cy="2028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6" name="Text 2"/>
          <p:cNvSpPr/>
          <p:nvPr/>
        </p:nvSpPr>
        <p:spPr>
          <a:xfrm>
            <a:off x="624240" y="4727160"/>
            <a:ext cx="2958840" cy="297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333"/>
              </a:lnSpc>
            </a:pPr>
            <a:r>
              <a:rPr lang="en-US" sz="1829" b="1" u="none" strike="noStrike">
                <a:solidFill>
                  <a:srgbClr val="F4CAB8"/>
                </a:solidFill>
                <a:effectLst/>
                <a:uFillTx/>
                <a:latin typeface="Brygada 1918 Bold"/>
                <a:ea typeface="Brygada 1918 Bold"/>
              </a:rPr>
              <a:t>Herkunft &amp; Zertifizierung</a:t>
            </a:r>
            <a:endParaRPr lang="de-DE" sz="1829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237" name="Text 3"/>
          <p:cNvSpPr/>
          <p:nvPr/>
        </p:nvSpPr>
        <p:spPr>
          <a:xfrm>
            <a:off x="624240" y="5131440"/>
            <a:ext cx="3498840" cy="570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208"/>
              </a:lnSpc>
            </a:pPr>
            <a:r>
              <a:rPr lang="en-US" sz="1370" b="0" u="none" strike="noStrike">
                <a:solidFill>
                  <a:srgbClr val="F4CAB8"/>
                </a:solidFill>
                <a:effectLst/>
                <a:uFillTx/>
                <a:latin typeface="Montserrat Medium"/>
                <a:ea typeface="Montserrat Medium"/>
              </a:rPr>
              <a:t>Madagaskar, Bio, Rainforest Alliance, Fairtrade</a:t>
            </a:r>
            <a:endParaRPr lang="de-DE" sz="137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pic>
        <p:nvPicPr>
          <p:cNvPr id="238" name="Image 1" descr="preencoded.png"/>
          <p:cNvPicPr/>
          <p:nvPr/>
        </p:nvPicPr>
        <p:blipFill>
          <a:blip r:embed="rId4"/>
          <a:stretch/>
        </p:blipFill>
        <p:spPr>
          <a:xfrm>
            <a:off x="4346280" y="2474640"/>
            <a:ext cx="2028960" cy="2028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9" name="Text 4"/>
          <p:cNvSpPr/>
          <p:nvPr/>
        </p:nvSpPr>
        <p:spPr>
          <a:xfrm>
            <a:off x="4346280" y="4727160"/>
            <a:ext cx="2378520" cy="297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333"/>
              </a:lnSpc>
            </a:pPr>
            <a:r>
              <a:rPr lang="en-US" sz="1829" b="1" u="none" strike="noStrike">
                <a:solidFill>
                  <a:srgbClr val="F4CAB8"/>
                </a:solidFill>
                <a:effectLst/>
                <a:uFillTx/>
                <a:latin typeface="Brygada 1918 Bold"/>
                <a:ea typeface="Brygada 1918 Bold"/>
              </a:rPr>
              <a:t>Herstellung</a:t>
            </a:r>
            <a:endParaRPr lang="de-DE" sz="1829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240" name="Text 5"/>
          <p:cNvSpPr/>
          <p:nvPr/>
        </p:nvSpPr>
        <p:spPr>
          <a:xfrm>
            <a:off x="4346280" y="5131440"/>
            <a:ext cx="3498840" cy="28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208"/>
              </a:lnSpc>
            </a:pPr>
            <a:r>
              <a:rPr lang="en-US" sz="1370" b="0" u="none" strike="noStrike">
                <a:solidFill>
                  <a:srgbClr val="F4CAB8"/>
                </a:solidFill>
                <a:effectLst/>
                <a:uFillTx/>
                <a:latin typeface="Montserrat Medium"/>
                <a:ea typeface="Montserrat Medium"/>
              </a:rPr>
              <a:t>Nachhaltig, exklusive Bohnen</a:t>
            </a:r>
            <a:endParaRPr lang="de-DE" sz="137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pic>
        <p:nvPicPr>
          <p:cNvPr id="241" name="Image 2" descr="preencoded.png"/>
          <p:cNvPicPr/>
          <p:nvPr/>
        </p:nvPicPr>
        <p:blipFill>
          <a:blip r:embed="rId5"/>
          <a:stretch/>
        </p:blipFill>
        <p:spPr>
          <a:xfrm>
            <a:off x="8068320" y="2474640"/>
            <a:ext cx="2028960" cy="2028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2" name="Text 6"/>
          <p:cNvSpPr/>
          <p:nvPr/>
        </p:nvSpPr>
        <p:spPr>
          <a:xfrm>
            <a:off x="8068320" y="4727160"/>
            <a:ext cx="2378520" cy="297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333"/>
              </a:lnSpc>
            </a:pPr>
            <a:r>
              <a:rPr lang="en-US" sz="1829" b="1" u="none" strike="noStrike">
                <a:solidFill>
                  <a:srgbClr val="F4CAB8"/>
                </a:solidFill>
                <a:effectLst/>
                <a:uFillTx/>
                <a:latin typeface="Brygada 1918 Bold"/>
                <a:ea typeface="Brygada 1918 Bold"/>
              </a:rPr>
              <a:t>Eigene Röstung</a:t>
            </a:r>
            <a:endParaRPr lang="de-DE" sz="1829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243" name="Text 7"/>
          <p:cNvSpPr/>
          <p:nvPr/>
        </p:nvSpPr>
        <p:spPr>
          <a:xfrm>
            <a:off x="8068320" y="5131440"/>
            <a:ext cx="3498840" cy="28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208"/>
              </a:lnSpc>
            </a:pPr>
            <a:r>
              <a:rPr lang="en-US" sz="1370" b="0" u="none" strike="noStrike">
                <a:solidFill>
                  <a:srgbClr val="F4CAB8"/>
                </a:solidFill>
                <a:effectLst/>
                <a:uFillTx/>
                <a:latin typeface="Montserrat Medium"/>
                <a:ea typeface="Montserrat Medium"/>
              </a:rPr>
              <a:t>Schonend und in Handarbeit</a:t>
            </a:r>
            <a:endParaRPr lang="de-DE" sz="137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457164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5" name="Text 0"/>
          <p:cNvSpPr/>
          <p:nvPr/>
        </p:nvSpPr>
        <p:spPr>
          <a:xfrm>
            <a:off x="5196240" y="745200"/>
            <a:ext cx="5870520" cy="47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3708"/>
              </a:lnSpc>
            </a:pPr>
            <a:r>
              <a:rPr lang="en-US" sz="2960" b="1" u="none" strike="noStrike">
                <a:solidFill>
                  <a:srgbClr val="FFB393"/>
                </a:solidFill>
                <a:effectLst/>
                <a:uFillTx/>
                <a:latin typeface="Brygada 1918 Bold"/>
                <a:ea typeface="Brygada 1918 Bold"/>
              </a:rPr>
              <a:t>Fazit: Das Café Teheran to Tokyo</a:t>
            </a:r>
            <a:endParaRPr lang="de-DE" sz="296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246" name="Text 1"/>
          <p:cNvSpPr/>
          <p:nvPr/>
        </p:nvSpPr>
        <p:spPr>
          <a:xfrm>
            <a:off x="5330160" y="1488599"/>
            <a:ext cx="6237000" cy="96559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208"/>
              </a:lnSpc>
            </a:pPr>
            <a:r>
              <a:rPr lang="de-DE" sz="1370" b="0" u="none" strike="noStrike" dirty="0" smtClean="0">
                <a:solidFill>
                  <a:srgbClr val="F4CAB8"/>
                </a:solidFill>
                <a:effectLst/>
                <a:uFillTx/>
                <a:latin typeface="Montserrat Medium"/>
                <a:ea typeface="Montserrat Medium"/>
              </a:rPr>
              <a:t>Ein Premium-Konzept, das Qualität, Kultur und Gemeinschaft vereint. Durch kulturelle Differenzierung und operative Exzellenz schaffen wir ein krisenfestes Geschäftsmodell mit nachhaltigen Wettbewerbsvorteilen.</a:t>
            </a:r>
            <a:endParaRPr lang="de-DE" sz="1370" b="0" u="none" strike="noStrike" dirty="0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247" name="Shape 2"/>
          <p:cNvSpPr/>
          <p:nvPr/>
        </p:nvSpPr>
        <p:spPr>
          <a:xfrm>
            <a:off x="5330160" y="2508555"/>
            <a:ext cx="25200" cy="3852720"/>
          </a:xfrm>
          <a:prstGeom prst="roundRect">
            <a:avLst>
              <a:gd name="adj" fmla="val 105366"/>
            </a:avLst>
          </a:prstGeom>
          <a:solidFill>
            <a:srgbClr val="662E4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de-DE" sz="18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248" name="Shape 3"/>
          <p:cNvSpPr/>
          <p:nvPr/>
        </p:nvSpPr>
        <p:spPr>
          <a:xfrm>
            <a:off x="5304600" y="3019035"/>
            <a:ext cx="534960" cy="25200"/>
          </a:xfrm>
          <a:prstGeom prst="roundRect">
            <a:avLst>
              <a:gd name="adj" fmla="val 105366"/>
            </a:avLst>
          </a:prstGeom>
          <a:solidFill>
            <a:srgbClr val="662E4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7000" rIns="90000" bIns="-27000" anchor="t">
            <a:noAutofit/>
          </a:bodyPr>
          <a:lstStyle/>
          <a:p>
            <a:endParaRPr lang="de-DE" sz="18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249" name="Shape 4"/>
          <p:cNvSpPr/>
          <p:nvPr/>
        </p:nvSpPr>
        <p:spPr>
          <a:xfrm>
            <a:off x="5263200" y="2964675"/>
            <a:ext cx="133560" cy="133560"/>
          </a:xfrm>
          <a:prstGeom prst="roundRect">
            <a:avLst>
              <a:gd name="adj" fmla="val 284867"/>
            </a:avLst>
          </a:prstGeom>
          <a:solidFill>
            <a:srgbClr val="FFB39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de-DE" sz="18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sp>
        <p:nvSpPr>
          <p:cNvPr id="250" name="Shape 5"/>
          <p:cNvSpPr/>
          <p:nvPr/>
        </p:nvSpPr>
        <p:spPr>
          <a:xfrm>
            <a:off x="5865480" y="2508555"/>
            <a:ext cx="5701680" cy="1046160"/>
          </a:xfrm>
          <a:prstGeom prst="roundRect">
            <a:avLst>
              <a:gd name="adj" fmla="val 2557"/>
            </a:avLst>
          </a:prstGeom>
          <a:solidFill>
            <a:srgbClr val="4D152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de-DE" sz="18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251" name="Text 6"/>
          <p:cNvSpPr/>
          <p:nvPr/>
        </p:nvSpPr>
        <p:spPr>
          <a:xfrm>
            <a:off x="6043680" y="2686755"/>
            <a:ext cx="2378520" cy="297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333"/>
              </a:lnSpc>
            </a:pPr>
            <a:r>
              <a:rPr lang="en-US" sz="1829" b="1" u="none" strike="noStrike">
                <a:solidFill>
                  <a:srgbClr val="F4CAB8"/>
                </a:solidFill>
                <a:effectLst/>
                <a:uFillTx/>
                <a:latin typeface="Brygada 1918 Bold"/>
                <a:ea typeface="Brygada 1918 Bold"/>
              </a:rPr>
              <a:t>Qualität</a:t>
            </a:r>
            <a:endParaRPr lang="de-DE" sz="1829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252" name="Text 7"/>
          <p:cNvSpPr/>
          <p:nvPr/>
        </p:nvSpPr>
        <p:spPr>
          <a:xfrm>
            <a:off x="6043680" y="3091035"/>
            <a:ext cx="5344920" cy="28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208"/>
              </a:lnSpc>
            </a:pPr>
            <a:r>
              <a:rPr lang="en-US" sz="1370" b="0" u="none" strike="noStrike" dirty="0" err="1">
                <a:solidFill>
                  <a:srgbClr val="F4CAB8"/>
                </a:solidFill>
                <a:effectLst/>
                <a:uFillTx/>
                <a:latin typeface="Montserrat Medium"/>
                <a:ea typeface="Montserrat Medium"/>
              </a:rPr>
              <a:t>Unübertroffen</a:t>
            </a:r>
            <a:r>
              <a:rPr lang="en-US" sz="1370" b="0" u="none" strike="noStrike" dirty="0">
                <a:solidFill>
                  <a:srgbClr val="F4CAB8"/>
                </a:solidFill>
                <a:effectLst/>
                <a:uFillTx/>
                <a:latin typeface="Montserrat Medium"/>
                <a:ea typeface="Montserrat Medium"/>
              </a:rPr>
              <a:t> in </a:t>
            </a:r>
            <a:r>
              <a:rPr lang="en-US" sz="1370" b="0" u="none" strike="noStrike" dirty="0" err="1">
                <a:solidFill>
                  <a:srgbClr val="F4CAB8"/>
                </a:solidFill>
                <a:effectLst/>
                <a:uFillTx/>
                <a:latin typeface="Montserrat Medium"/>
                <a:ea typeface="Montserrat Medium"/>
              </a:rPr>
              <a:t>Produkt</a:t>
            </a:r>
            <a:r>
              <a:rPr lang="en-US" sz="1370" b="0" u="none" strike="noStrike" dirty="0">
                <a:solidFill>
                  <a:srgbClr val="F4CAB8"/>
                </a:solidFill>
                <a:effectLst/>
                <a:uFillTx/>
                <a:latin typeface="Montserrat Medium"/>
                <a:ea typeface="Montserrat Medium"/>
              </a:rPr>
              <a:t> &amp; Service</a:t>
            </a:r>
            <a:endParaRPr lang="de-DE" sz="1370" b="0" u="none" strike="noStrike" dirty="0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253" name="Shape 8"/>
          <p:cNvSpPr/>
          <p:nvPr/>
        </p:nvSpPr>
        <p:spPr>
          <a:xfrm>
            <a:off x="5304600" y="4421955"/>
            <a:ext cx="534960" cy="25200"/>
          </a:xfrm>
          <a:prstGeom prst="roundRect">
            <a:avLst>
              <a:gd name="adj" fmla="val 105366"/>
            </a:avLst>
          </a:prstGeom>
          <a:solidFill>
            <a:srgbClr val="662E4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7000" rIns="90000" bIns="-27000" anchor="t">
            <a:noAutofit/>
          </a:bodyPr>
          <a:lstStyle/>
          <a:p>
            <a:endParaRPr lang="de-DE" sz="18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254" name="Shape 9"/>
          <p:cNvSpPr/>
          <p:nvPr/>
        </p:nvSpPr>
        <p:spPr>
          <a:xfrm>
            <a:off x="5263200" y="4367955"/>
            <a:ext cx="133560" cy="133560"/>
          </a:xfrm>
          <a:prstGeom prst="roundRect">
            <a:avLst>
              <a:gd name="adj" fmla="val 284867"/>
            </a:avLst>
          </a:prstGeom>
          <a:solidFill>
            <a:srgbClr val="FFB39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de-DE" sz="18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sp>
        <p:nvSpPr>
          <p:cNvPr id="255" name="Shape 10"/>
          <p:cNvSpPr/>
          <p:nvPr/>
        </p:nvSpPr>
        <p:spPr>
          <a:xfrm>
            <a:off x="5865480" y="3911475"/>
            <a:ext cx="5701680" cy="1046160"/>
          </a:xfrm>
          <a:prstGeom prst="roundRect">
            <a:avLst>
              <a:gd name="adj" fmla="val 2557"/>
            </a:avLst>
          </a:prstGeom>
          <a:solidFill>
            <a:srgbClr val="4D152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de-DE" sz="18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256" name="Text 11"/>
          <p:cNvSpPr/>
          <p:nvPr/>
        </p:nvSpPr>
        <p:spPr>
          <a:xfrm>
            <a:off x="6043680" y="4090035"/>
            <a:ext cx="2378520" cy="297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333"/>
              </a:lnSpc>
            </a:pPr>
            <a:r>
              <a:rPr lang="en-US" sz="1829" b="1" u="none" strike="noStrike">
                <a:solidFill>
                  <a:srgbClr val="F4CAB8"/>
                </a:solidFill>
                <a:effectLst/>
                <a:uFillTx/>
                <a:latin typeface="Brygada 1918 Bold"/>
                <a:ea typeface="Brygada 1918 Bold"/>
              </a:rPr>
              <a:t>Einzigartigkeit</a:t>
            </a:r>
            <a:endParaRPr lang="de-DE" sz="1829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257" name="Text 12"/>
          <p:cNvSpPr/>
          <p:nvPr/>
        </p:nvSpPr>
        <p:spPr>
          <a:xfrm>
            <a:off x="6043680" y="4494315"/>
            <a:ext cx="5344920" cy="28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208"/>
              </a:lnSpc>
            </a:pPr>
            <a:r>
              <a:rPr lang="en-US" sz="1370" b="0" u="none" strike="noStrike">
                <a:solidFill>
                  <a:srgbClr val="F4CAB8"/>
                </a:solidFill>
                <a:effectLst/>
                <a:uFillTx/>
                <a:latin typeface="Montserrat Medium"/>
                <a:ea typeface="Montserrat Medium"/>
              </a:rPr>
              <a:t>Kulturelle Brücke &amp; exklusives Angebot</a:t>
            </a:r>
            <a:endParaRPr lang="de-DE" sz="137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258" name="Shape 13"/>
          <p:cNvSpPr/>
          <p:nvPr/>
        </p:nvSpPr>
        <p:spPr>
          <a:xfrm>
            <a:off x="5304600" y="5825235"/>
            <a:ext cx="534960" cy="25200"/>
          </a:xfrm>
          <a:prstGeom prst="roundRect">
            <a:avLst>
              <a:gd name="adj" fmla="val 105366"/>
            </a:avLst>
          </a:prstGeom>
          <a:solidFill>
            <a:srgbClr val="662E4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7000" rIns="90000" bIns="-27000" anchor="t">
            <a:noAutofit/>
          </a:bodyPr>
          <a:lstStyle/>
          <a:p>
            <a:endParaRPr lang="de-DE" sz="18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259" name="Shape 14"/>
          <p:cNvSpPr/>
          <p:nvPr/>
        </p:nvSpPr>
        <p:spPr>
          <a:xfrm>
            <a:off x="5263200" y="5771235"/>
            <a:ext cx="133560" cy="133560"/>
          </a:xfrm>
          <a:prstGeom prst="roundRect">
            <a:avLst>
              <a:gd name="adj" fmla="val 284867"/>
            </a:avLst>
          </a:prstGeom>
          <a:solidFill>
            <a:srgbClr val="FFB39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de-DE" sz="18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sp>
        <p:nvSpPr>
          <p:cNvPr id="260" name="Shape 15"/>
          <p:cNvSpPr/>
          <p:nvPr/>
        </p:nvSpPr>
        <p:spPr>
          <a:xfrm>
            <a:off x="5865480" y="5314755"/>
            <a:ext cx="5701680" cy="1046160"/>
          </a:xfrm>
          <a:prstGeom prst="roundRect">
            <a:avLst>
              <a:gd name="adj" fmla="val 2557"/>
            </a:avLst>
          </a:prstGeom>
          <a:solidFill>
            <a:srgbClr val="4D152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de-DE" sz="18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261" name="Text 16"/>
          <p:cNvSpPr/>
          <p:nvPr/>
        </p:nvSpPr>
        <p:spPr>
          <a:xfrm>
            <a:off x="6043680" y="5493315"/>
            <a:ext cx="2378520" cy="297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333"/>
              </a:lnSpc>
            </a:pPr>
            <a:r>
              <a:rPr lang="en-US" sz="1829" b="1" u="none" strike="noStrike">
                <a:solidFill>
                  <a:srgbClr val="F4CAB8"/>
                </a:solidFill>
                <a:effectLst/>
                <a:uFillTx/>
                <a:latin typeface="Brygada 1918 Bold"/>
                <a:ea typeface="Brygada 1918 Bold"/>
              </a:rPr>
              <a:t>Potenzial</a:t>
            </a:r>
            <a:endParaRPr lang="de-DE" sz="1829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262" name="Text 17"/>
          <p:cNvSpPr/>
          <p:nvPr/>
        </p:nvSpPr>
        <p:spPr>
          <a:xfrm>
            <a:off x="6043680" y="5897595"/>
            <a:ext cx="5344920" cy="28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208"/>
              </a:lnSpc>
            </a:pPr>
            <a:r>
              <a:rPr lang="en-US" sz="1370" b="0" u="none" strike="noStrike">
                <a:solidFill>
                  <a:srgbClr val="F4CAB8"/>
                </a:solidFill>
                <a:effectLst/>
                <a:uFillTx/>
                <a:latin typeface="Montserrat Medium"/>
                <a:ea typeface="Montserrat Medium"/>
              </a:rPr>
              <a:t>Wachstum in Nische &amp; international</a:t>
            </a:r>
            <a:endParaRPr lang="de-DE" sz="137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 0"/>
          <p:cNvSpPr/>
          <p:nvPr/>
        </p:nvSpPr>
        <p:spPr>
          <a:xfrm>
            <a:off x="624240" y="1682280"/>
            <a:ext cx="5587560" cy="47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3708"/>
              </a:lnSpc>
            </a:pPr>
            <a:r>
              <a:rPr lang="en-US" sz="2960" b="1" u="none" strike="noStrike">
                <a:solidFill>
                  <a:srgbClr val="FFB393"/>
                </a:solidFill>
                <a:effectLst/>
                <a:uFillTx/>
                <a:latin typeface="Brygada 1918 Bold"/>
                <a:ea typeface="Brygada 1918 Bold"/>
              </a:rPr>
              <a:t>Agenda: Unser Weg zum Erfolg</a:t>
            </a:r>
            <a:endParaRPr lang="de-DE" sz="296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107" name="Text 1"/>
          <p:cNvSpPr/>
          <p:nvPr/>
        </p:nvSpPr>
        <p:spPr>
          <a:xfrm>
            <a:off x="624240" y="2514960"/>
            <a:ext cx="178200" cy="22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208"/>
              </a:lnSpc>
            </a:pPr>
            <a:r>
              <a:rPr lang="en-US" sz="1370" b="0" u="none" strike="noStrike">
                <a:solidFill>
                  <a:srgbClr val="F4CAB8"/>
                </a:solidFill>
                <a:effectLst/>
                <a:uFillTx/>
                <a:latin typeface="Brygada 1918 Light"/>
                <a:ea typeface="Brygada 1918 Light"/>
              </a:rPr>
              <a:t>01</a:t>
            </a:r>
            <a:endParaRPr lang="de-DE" sz="137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108" name="Shape 2"/>
          <p:cNvSpPr/>
          <p:nvPr/>
        </p:nvSpPr>
        <p:spPr>
          <a:xfrm>
            <a:off x="624240" y="2792520"/>
            <a:ext cx="5382000" cy="25200"/>
          </a:xfrm>
          <a:prstGeom prst="rect">
            <a:avLst/>
          </a:prstGeom>
          <a:solidFill>
            <a:srgbClr val="FFB39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19440" rIns="90000" bIns="-19440" anchor="t">
            <a:noAutofit/>
          </a:bodyPr>
          <a:lstStyle/>
          <a:p>
            <a:endParaRPr lang="de-DE" sz="18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sp>
        <p:nvSpPr>
          <p:cNvPr id="109" name="Text 3"/>
          <p:cNvSpPr/>
          <p:nvPr/>
        </p:nvSpPr>
        <p:spPr>
          <a:xfrm>
            <a:off x="624240" y="2932560"/>
            <a:ext cx="2378520" cy="297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333"/>
              </a:lnSpc>
            </a:pPr>
            <a:r>
              <a:rPr lang="en-US" sz="1829" b="1" u="none" strike="noStrike">
                <a:solidFill>
                  <a:srgbClr val="F4CAB8"/>
                </a:solidFill>
                <a:effectLst/>
                <a:uFillTx/>
                <a:latin typeface="Brygada 1918 Bold"/>
                <a:ea typeface="Brygada 1918 Bold"/>
              </a:rPr>
              <a:t>Einleitung</a:t>
            </a:r>
            <a:endParaRPr lang="de-DE" sz="1829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110" name="Text 4"/>
          <p:cNvSpPr/>
          <p:nvPr/>
        </p:nvSpPr>
        <p:spPr>
          <a:xfrm>
            <a:off x="624240" y="3336840"/>
            <a:ext cx="5382000" cy="28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208"/>
              </a:lnSpc>
            </a:pPr>
            <a:r>
              <a:rPr lang="en-US" sz="1370" b="0" u="none" strike="noStrike">
                <a:solidFill>
                  <a:srgbClr val="F4CAB8"/>
                </a:solidFill>
                <a:effectLst/>
                <a:uFillTx/>
                <a:latin typeface="Montserrat Medium"/>
                <a:ea typeface="Montserrat Medium"/>
              </a:rPr>
              <a:t>Vision &amp; Markenidentität</a:t>
            </a:r>
            <a:endParaRPr lang="de-DE" sz="137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111" name="Text 5"/>
          <p:cNvSpPr/>
          <p:nvPr/>
        </p:nvSpPr>
        <p:spPr>
          <a:xfrm>
            <a:off x="6185160" y="2514960"/>
            <a:ext cx="178200" cy="22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208"/>
              </a:lnSpc>
            </a:pPr>
            <a:r>
              <a:rPr lang="en-US" sz="1370" b="0" u="none" strike="noStrike">
                <a:solidFill>
                  <a:srgbClr val="F4CAB8"/>
                </a:solidFill>
                <a:effectLst/>
                <a:uFillTx/>
                <a:latin typeface="Brygada 1918 Light"/>
                <a:ea typeface="Brygada 1918 Light"/>
              </a:rPr>
              <a:t>02</a:t>
            </a:r>
            <a:endParaRPr lang="de-DE" sz="137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112" name="Shape 6"/>
          <p:cNvSpPr/>
          <p:nvPr/>
        </p:nvSpPr>
        <p:spPr>
          <a:xfrm>
            <a:off x="6185160" y="2792520"/>
            <a:ext cx="5382000" cy="25200"/>
          </a:xfrm>
          <a:prstGeom prst="rect">
            <a:avLst/>
          </a:prstGeom>
          <a:solidFill>
            <a:srgbClr val="FFB39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19440" rIns="90000" bIns="-19440" anchor="t">
            <a:noAutofit/>
          </a:bodyPr>
          <a:lstStyle/>
          <a:p>
            <a:endParaRPr lang="de-DE" sz="18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sp>
        <p:nvSpPr>
          <p:cNvPr id="113" name="Text 7"/>
          <p:cNvSpPr/>
          <p:nvPr/>
        </p:nvSpPr>
        <p:spPr>
          <a:xfrm>
            <a:off x="6185160" y="2932560"/>
            <a:ext cx="2378520" cy="297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333"/>
              </a:lnSpc>
            </a:pPr>
            <a:r>
              <a:rPr lang="en-US" sz="1829" b="1" u="none" strike="noStrike">
                <a:solidFill>
                  <a:srgbClr val="F4CAB8"/>
                </a:solidFill>
                <a:effectLst/>
                <a:uFillTx/>
                <a:latin typeface="Brygada 1918 Bold"/>
                <a:ea typeface="Brygada 1918 Bold"/>
              </a:rPr>
              <a:t>SWOT-Analyse</a:t>
            </a:r>
            <a:endParaRPr lang="de-DE" sz="1829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114" name="Text 8"/>
          <p:cNvSpPr/>
          <p:nvPr/>
        </p:nvSpPr>
        <p:spPr>
          <a:xfrm>
            <a:off x="6185160" y="3336840"/>
            <a:ext cx="5382000" cy="28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208"/>
              </a:lnSpc>
            </a:pPr>
            <a:r>
              <a:rPr lang="en-US" sz="1370" b="0" u="none" strike="noStrike">
                <a:solidFill>
                  <a:srgbClr val="F4CAB8"/>
                </a:solidFill>
                <a:effectLst/>
                <a:uFillTx/>
                <a:latin typeface="Montserrat Medium"/>
                <a:ea typeface="Montserrat Medium"/>
              </a:rPr>
              <a:t>Stärken, Schwächen, Chancen, Risiken</a:t>
            </a:r>
            <a:endParaRPr lang="de-DE" sz="137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115" name="Text 9"/>
          <p:cNvSpPr/>
          <p:nvPr/>
        </p:nvSpPr>
        <p:spPr>
          <a:xfrm>
            <a:off x="624240" y="3934440"/>
            <a:ext cx="178200" cy="22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208"/>
              </a:lnSpc>
            </a:pPr>
            <a:r>
              <a:rPr lang="en-US" sz="1370" b="0" u="none" strike="noStrike">
                <a:solidFill>
                  <a:srgbClr val="F4CAB8"/>
                </a:solidFill>
                <a:effectLst/>
                <a:uFillTx/>
                <a:latin typeface="Brygada 1918 Light"/>
                <a:ea typeface="Brygada 1918 Light"/>
              </a:rPr>
              <a:t>03</a:t>
            </a:r>
            <a:endParaRPr lang="de-DE" sz="137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116" name="Shape 10"/>
          <p:cNvSpPr/>
          <p:nvPr/>
        </p:nvSpPr>
        <p:spPr>
          <a:xfrm>
            <a:off x="624240" y="4212000"/>
            <a:ext cx="5382000" cy="25200"/>
          </a:xfrm>
          <a:prstGeom prst="rect">
            <a:avLst/>
          </a:prstGeom>
          <a:solidFill>
            <a:srgbClr val="FFB39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19440" rIns="90000" bIns="-19440" anchor="t">
            <a:noAutofit/>
          </a:bodyPr>
          <a:lstStyle/>
          <a:p>
            <a:endParaRPr lang="de-DE" sz="18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sp>
        <p:nvSpPr>
          <p:cNvPr id="117" name="Text 11"/>
          <p:cNvSpPr/>
          <p:nvPr/>
        </p:nvSpPr>
        <p:spPr>
          <a:xfrm>
            <a:off x="624240" y="4352040"/>
            <a:ext cx="2963880" cy="297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333"/>
              </a:lnSpc>
            </a:pPr>
            <a:r>
              <a:rPr lang="en-US" sz="1829" b="1" u="none" strike="noStrike">
                <a:solidFill>
                  <a:srgbClr val="F4CAB8"/>
                </a:solidFill>
                <a:effectLst/>
                <a:uFillTx/>
                <a:latin typeface="Brygada 1918 Bold"/>
                <a:ea typeface="Brygada 1918 Bold"/>
              </a:rPr>
              <a:t>Strategische Maßnahmen</a:t>
            </a:r>
            <a:endParaRPr lang="de-DE" sz="1829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118" name="Text 12"/>
          <p:cNvSpPr/>
          <p:nvPr/>
        </p:nvSpPr>
        <p:spPr>
          <a:xfrm>
            <a:off x="624240" y="4756320"/>
            <a:ext cx="5382000" cy="28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208"/>
              </a:lnSpc>
            </a:pPr>
            <a:r>
              <a:rPr lang="en-US" sz="1370" b="0" u="none" strike="noStrike">
                <a:solidFill>
                  <a:srgbClr val="F4CAB8"/>
                </a:solidFill>
                <a:effectLst/>
                <a:uFillTx/>
                <a:latin typeface="Montserrat Medium"/>
                <a:ea typeface="Montserrat Medium"/>
              </a:rPr>
              <a:t>Qualität, Marketing, Personal, Preis</a:t>
            </a:r>
            <a:endParaRPr lang="de-DE" sz="137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119" name="Text 13"/>
          <p:cNvSpPr/>
          <p:nvPr/>
        </p:nvSpPr>
        <p:spPr>
          <a:xfrm>
            <a:off x="6185160" y="3934440"/>
            <a:ext cx="178200" cy="22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208"/>
              </a:lnSpc>
            </a:pPr>
            <a:r>
              <a:rPr lang="en-US" sz="1370" b="0" u="none" strike="noStrike">
                <a:solidFill>
                  <a:srgbClr val="F4CAB8"/>
                </a:solidFill>
                <a:effectLst/>
                <a:uFillTx/>
                <a:latin typeface="Brygada 1918 Light"/>
                <a:ea typeface="Brygada 1918 Light"/>
              </a:rPr>
              <a:t>04</a:t>
            </a:r>
            <a:endParaRPr lang="de-DE" sz="137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120" name="Shape 14"/>
          <p:cNvSpPr/>
          <p:nvPr/>
        </p:nvSpPr>
        <p:spPr>
          <a:xfrm>
            <a:off x="6185160" y="4212000"/>
            <a:ext cx="5382000" cy="25200"/>
          </a:xfrm>
          <a:prstGeom prst="rect">
            <a:avLst/>
          </a:prstGeom>
          <a:solidFill>
            <a:srgbClr val="FFB39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19440" rIns="90000" bIns="-19440" anchor="t">
            <a:noAutofit/>
          </a:bodyPr>
          <a:lstStyle/>
          <a:p>
            <a:endParaRPr lang="de-DE" sz="18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sp>
        <p:nvSpPr>
          <p:cNvPr id="121" name="Text 15"/>
          <p:cNvSpPr/>
          <p:nvPr/>
        </p:nvSpPr>
        <p:spPr>
          <a:xfrm>
            <a:off x="6185160" y="4352040"/>
            <a:ext cx="2378520" cy="297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333"/>
              </a:lnSpc>
            </a:pPr>
            <a:r>
              <a:rPr lang="en-US" sz="1829" b="1" u="none" strike="noStrike">
                <a:solidFill>
                  <a:srgbClr val="F4CAB8"/>
                </a:solidFill>
                <a:effectLst/>
                <a:uFillTx/>
                <a:latin typeface="Brygada 1918 Bold"/>
                <a:ea typeface="Brygada 1918 Bold"/>
              </a:rPr>
              <a:t>Fazit</a:t>
            </a:r>
            <a:endParaRPr lang="de-DE" sz="1829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122" name="Text 16"/>
          <p:cNvSpPr/>
          <p:nvPr/>
        </p:nvSpPr>
        <p:spPr>
          <a:xfrm>
            <a:off x="6185160" y="4756320"/>
            <a:ext cx="5382000" cy="28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208"/>
              </a:lnSpc>
            </a:pPr>
            <a:r>
              <a:rPr lang="en-US" sz="1370" b="0" u="none" strike="noStrike">
                <a:solidFill>
                  <a:srgbClr val="F4CAB8"/>
                </a:solidFill>
                <a:effectLst/>
                <a:uFillTx/>
                <a:latin typeface="Montserrat Medium"/>
                <a:ea typeface="Montserrat Medium"/>
              </a:rPr>
              <a:t>Zusammenfassung &amp; Ausblick</a:t>
            </a:r>
            <a:endParaRPr lang="de-DE" sz="137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2191760" cy="2229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4" name="Text 0"/>
          <p:cNvSpPr/>
          <p:nvPr/>
        </p:nvSpPr>
        <p:spPr>
          <a:xfrm>
            <a:off x="624240" y="3306960"/>
            <a:ext cx="6450840" cy="47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3708"/>
              </a:lnSpc>
            </a:pPr>
            <a:r>
              <a:rPr lang="en-US" sz="2960" b="1" u="none" strike="noStrike">
                <a:solidFill>
                  <a:srgbClr val="FFB393"/>
                </a:solidFill>
                <a:effectLst/>
                <a:uFillTx/>
                <a:latin typeface="Brygada 1918 Bold"/>
                <a:ea typeface="Brygada 1918 Bold"/>
              </a:rPr>
              <a:t>Vision: Kulturelles Café &amp; Exzellenz</a:t>
            </a:r>
            <a:endParaRPr lang="de-DE" sz="296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125" name="Text 1"/>
          <p:cNvSpPr/>
          <p:nvPr/>
        </p:nvSpPr>
        <p:spPr>
          <a:xfrm>
            <a:off x="624240" y="4182120"/>
            <a:ext cx="10942920" cy="28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208"/>
              </a:lnSpc>
            </a:pPr>
            <a:r>
              <a:rPr lang="en-US" sz="1370" b="0" u="none" strike="noStrike">
                <a:solidFill>
                  <a:srgbClr val="F4CAB8"/>
                </a:solidFill>
                <a:effectLst/>
                <a:uFillTx/>
                <a:latin typeface="Montserrat Medium"/>
                <a:ea typeface="Montserrat Medium"/>
              </a:rPr>
              <a:t>Ein Ort der Begegnung, exzellenter Kaffeequalität und sprachlicher Vielfalt.</a:t>
            </a:r>
            <a:endParaRPr lang="de-DE" sz="137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126" name="Text 2"/>
          <p:cNvSpPr/>
          <p:nvPr/>
        </p:nvSpPr>
        <p:spPr>
          <a:xfrm>
            <a:off x="624240" y="4668480"/>
            <a:ext cx="10942920" cy="856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85840" indent="-285840" defTabSz="914400">
              <a:lnSpc>
                <a:spcPts val="2208"/>
              </a:lnSpc>
              <a:buClr>
                <a:srgbClr val="F4CAB8"/>
              </a:buClr>
              <a:buFont typeface="Symbol" charset="2"/>
              <a:buChar char=""/>
            </a:pPr>
            <a:r>
              <a:rPr lang="en-US" sz="1370" b="0" u="none" strike="noStrike">
                <a:solidFill>
                  <a:srgbClr val="F4CAB8"/>
                </a:solidFill>
                <a:effectLst/>
                <a:uFillTx/>
                <a:latin typeface="Montserrat Medium"/>
                <a:ea typeface="Montserrat Medium"/>
              </a:rPr>
              <a:t>Fokus auf internationale Kundschaft</a:t>
            </a:r>
            <a:endParaRPr lang="de-DE" sz="137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  <a:p>
            <a:pPr marL="285840" indent="-285840" defTabSz="914400">
              <a:lnSpc>
                <a:spcPts val="2208"/>
              </a:lnSpc>
              <a:buClr>
                <a:srgbClr val="F4CAB8"/>
              </a:buClr>
              <a:buFont typeface="Symbol" charset="2"/>
              <a:buChar char=""/>
            </a:pPr>
            <a:r>
              <a:rPr lang="en-US" sz="1370" b="0" u="none" strike="noStrike">
                <a:solidFill>
                  <a:srgbClr val="F4CAB8"/>
                </a:solidFill>
                <a:effectLst/>
                <a:uFillTx/>
                <a:latin typeface="Montserrat Medium"/>
                <a:ea typeface="Montserrat Medium"/>
              </a:rPr>
              <a:t>Beste Kaffeequalität garantiert</a:t>
            </a:r>
            <a:endParaRPr lang="de-DE" sz="137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  <a:p>
            <a:pPr marL="285840" indent="-285840" defTabSz="914400">
              <a:lnSpc>
                <a:spcPts val="2208"/>
              </a:lnSpc>
              <a:buClr>
                <a:srgbClr val="F4CAB8"/>
              </a:buClr>
              <a:buFont typeface="Symbol" charset="2"/>
              <a:buChar char=""/>
            </a:pPr>
            <a:r>
              <a:rPr lang="en-US" sz="1370" b="0" u="none" strike="noStrike">
                <a:solidFill>
                  <a:srgbClr val="F4CAB8"/>
                </a:solidFill>
                <a:effectLst/>
                <a:uFillTx/>
                <a:latin typeface="Montserrat Medium"/>
                <a:ea typeface="Montserrat Medium"/>
              </a:rPr>
              <a:t>Sprachen als Brücke zwischen Kulturen</a:t>
            </a:r>
            <a:endParaRPr lang="de-DE" sz="137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 0"/>
          <p:cNvSpPr/>
          <p:nvPr/>
        </p:nvSpPr>
        <p:spPr>
          <a:xfrm>
            <a:off x="624240" y="687240"/>
            <a:ext cx="6861960" cy="47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3708"/>
              </a:lnSpc>
            </a:pPr>
            <a:r>
              <a:rPr lang="en-US" sz="2960" b="1" u="none" strike="noStrike">
                <a:solidFill>
                  <a:srgbClr val="FFB393"/>
                </a:solidFill>
                <a:effectLst/>
                <a:uFillTx/>
                <a:latin typeface="Brygada 1918 Bold"/>
                <a:ea typeface="Brygada 1918 Bold"/>
              </a:rPr>
              <a:t>SWOT-Analyse: Stärken &amp; Schwächen</a:t>
            </a:r>
            <a:endParaRPr lang="de-DE" sz="296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128" name="Text 1"/>
          <p:cNvSpPr/>
          <p:nvPr/>
        </p:nvSpPr>
        <p:spPr>
          <a:xfrm>
            <a:off x="624240" y="1609200"/>
            <a:ext cx="2378520" cy="297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333"/>
              </a:lnSpc>
            </a:pPr>
            <a:r>
              <a:rPr lang="en-US" sz="1829" b="1" u="none" strike="noStrike">
                <a:solidFill>
                  <a:srgbClr val="FFB393"/>
                </a:solidFill>
                <a:effectLst/>
                <a:uFillTx/>
                <a:latin typeface="Brygada 1918 Bold"/>
                <a:ea typeface="Brygada 1918 Bold"/>
              </a:rPr>
              <a:t>Stärken</a:t>
            </a:r>
            <a:endParaRPr lang="de-DE" sz="1829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129" name="Shape 2"/>
          <p:cNvSpPr/>
          <p:nvPr/>
        </p:nvSpPr>
        <p:spPr>
          <a:xfrm>
            <a:off x="624240" y="2107080"/>
            <a:ext cx="5253840" cy="1168200"/>
          </a:xfrm>
          <a:prstGeom prst="roundRect">
            <a:avLst>
              <a:gd name="adj" fmla="val 10432"/>
            </a:avLst>
          </a:prstGeom>
          <a:solidFill>
            <a:srgbClr val="5C2438"/>
          </a:solidFill>
          <a:ln w="30480">
            <a:solidFill>
              <a:srgbClr val="662E4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de-DE" sz="18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130" name="Shape 3"/>
          <p:cNvSpPr/>
          <p:nvPr/>
        </p:nvSpPr>
        <p:spPr>
          <a:xfrm>
            <a:off x="599040" y="2107080"/>
            <a:ext cx="101160" cy="1168200"/>
          </a:xfrm>
          <a:prstGeom prst="roundRect">
            <a:avLst>
              <a:gd name="adj" fmla="val 26342"/>
            </a:avLst>
          </a:prstGeom>
          <a:solidFill>
            <a:srgbClr val="FFB39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de-DE" sz="18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sp>
        <p:nvSpPr>
          <p:cNvPr id="131" name="Text 4"/>
          <p:cNvSpPr/>
          <p:nvPr/>
        </p:nvSpPr>
        <p:spPr>
          <a:xfrm>
            <a:off x="904320" y="2310840"/>
            <a:ext cx="2378520" cy="297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333"/>
              </a:lnSpc>
            </a:pPr>
            <a:r>
              <a:rPr lang="en-US" sz="1829" b="1" u="none" strike="noStrike" dirty="0" err="1">
                <a:solidFill>
                  <a:srgbClr val="F4CAB8"/>
                </a:solidFill>
                <a:effectLst/>
                <a:uFillTx/>
                <a:latin typeface="Brygada 1918 Bold"/>
                <a:ea typeface="Brygada 1918 Bold"/>
              </a:rPr>
              <a:t>Produktqualität</a:t>
            </a:r>
            <a:endParaRPr lang="de-DE" sz="1829" b="0" u="none" strike="noStrike" dirty="0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132" name="Text 5"/>
          <p:cNvSpPr/>
          <p:nvPr/>
        </p:nvSpPr>
        <p:spPr>
          <a:xfrm>
            <a:off x="904320" y="2786760"/>
            <a:ext cx="4770000" cy="28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208"/>
              </a:lnSpc>
            </a:pPr>
            <a:r>
              <a:rPr lang="en-US" sz="1370" b="0" u="none" strike="noStrike">
                <a:solidFill>
                  <a:srgbClr val="F4CAB8"/>
                </a:solidFill>
                <a:effectLst/>
                <a:uFillTx/>
                <a:latin typeface="Montserrat Medium"/>
                <a:ea typeface="Montserrat Medium"/>
              </a:rPr>
              <a:t>Nachhaltigkeit &amp; eigene Röstung</a:t>
            </a:r>
            <a:endParaRPr lang="de-DE" sz="137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133" name="Shape 6"/>
          <p:cNvSpPr/>
          <p:nvPr/>
        </p:nvSpPr>
        <p:spPr>
          <a:xfrm>
            <a:off x="624240" y="3454200"/>
            <a:ext cx="5253840" cy="1168200"/>
          </a:xfrm>
          <a:prstGeom prst="roundRect">
            <a:avLst>
              <a:gd name="adj" fmla="val 10432"/>
            </a:avLst>
          </a:prstGeom>
          <a:solidFill>
            <a:srgbClr val="5C2438"/>
          </a:solidFill>
          <a:ln w="30480">
            <a:solidFill>
              <a:srgbClr val="662E4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de-DE" sz="18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134" name="Shape 7"/>
          <p:cNvSpPr/>
          <p:nvPr/>
        </p:nvSpPr>
        <p:spPr>
          <a:xfrm>
            <a:off x="599040" y="3454200"/>
            <a:ext cx="101160" cy="1168200"/>
          </a:xfrm>
          <a:prstGeom prst="roundRect">
            <a:avLst>
              <a:gd name="adj" fmla="val 26342"/>
            </a:avLst>
          </a:prstGeom>
          <a:solidFill>
            <a:srgbClr val="FFB39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de-DE" sz="18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sp>
        <p:nvSpPr>
          <p:cNvPr id="135" name="Text 8"/>
          <p:cNvSpPr/>
          <p:nvPr/>
        </p:nvSpPr>
        <p:spPr>
          <a:xfrm>
            <a:off x="904320" y="3657960"/>
            <a:ext cx="2378520" cy="297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333"/>
              </a:lnSpc>
            </a:pPr>
            <a:r>
              <a:rPr lang="en-US" sz="1829" b="1" u="none" strike="noStrike">
                <a:solidFill>
                  <a:srgbClr val="F4CAB8"/>
                </a:solidFill>
                <a:effectLst/>
                <a:uFillTx/>
                <a:latin typeface="Brygada 1918 Bold"/>
                <a:ea typeface="Brygada 1918 Bold"/>
              </a:rPr>
              <a:t>Mitarbeiter</a:t>
            </a:r>
            <a:endParaRPr lang="de-DE" sz="1829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136" name="Text 9"/>
          <p:cNvSpPr/>
          <p:nvPr/>
        </p:nvSpPr>
        <p:spPr>
          <a:xfrm>
            <a:off x="904320" y="4133880"/>
            <a:ext cx="4770000" cy="28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208"/>
              </a:lnSpc>
            </a:pPr>
            <a:r>
              <a:rPr lang="en-US" sz="1370" b="0" u="none" strike="noStrike">
                <a:solidFill>
                  <a:srgbClr val="F4CAB8"/>
                </a:solidFill>
                <a:effectLst/>
                <a:uFillTx/>
                <a:latin typeface="Montserrat Medium"/>
                <a:ea typeface="Montserrat Medium"/>
              </a:rPr>
              <a:t>Exzellent ausgebildet, multilingual</a:t>
            </a:r>
            <a:endParaRPr lang="de-DE" sz="137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137" name="Shape 10"/>
          <p:cNvSpPr/>
          <p:nvPr/>
        </p:nvSpPr>
        <p:spPr>
          <a:xfrm>
            <a:off x="624240" y="4801320"/>
            <a:ext cx="5253840" cy="1168200"/>
          </a:xfrm>
          <a:prstGeom prst="roundRect">
            <a:avLst>
              <a:gd name="adj" fmla="val 10432"/>
            </a:avLst>
          </a:prstGeom>
          <a:solidFill>
            <a:srgbClr val="5C2438"/>
          </a:solidFill>
          <a:ln w="30480">
            <a:solidFill>
              <a:srgbClr val="662E4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de-DE" sz="18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138" name="Shape 11"/>
          <p:cNvSpPr/>
          <p:nvPr/>
        </p:nvSpPr>
        <p:spPr>
          <a:xfrm>
            <a:off x="599040" y="4801320"/>
            <a:ext cx="101160" cy="1168200"/>
          </a:xfrm>
          <a:prstGeom prst="roundRect">
            <a:avLst>
              <a:gd name="adj" fmla="val 26342"/>
            </a:avLst>
          </a:prstGeom>
          <a:solidFill>
            <a:srgbClr val="FFB39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de-DE" sz="18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sp>
        <p:nvSpPr>
          <p:cNvPr id="139" name="Text 12"/>
          <p:cNvSpPr/>
          <p:nvPr/>
        </p:nvSpPr>
        <p:spPr>
          <a:xfrm>
            <a:off x="904320" y="5005080"/>
            <a:ext cx="2378520" cy="297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333"/>
              </a:lnSpc>
            </a:pPr>
            <a:r>
              <a:rPr lang="en-US" sz="1829" b="1" u="none" strike="noStrike">
                <a:solidFill>
                  <a:srgbClr val="F4CAB8"/>
                </a:solidFill>
                <a:effectLst/>
                <a:uFillTx/>
                <a:latin typeface="Brygada 1918 Bold"/>
                <a:ea typeface="Brygada 1918 Bold"/>
              </a:rPr>
              <a:t>Kostenvorteil</a:t>
            </a:r>
            <a:endParaRPr lang="de-DE" sz="1829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140" name="Text 13"/>
          <p:cNvSpPr/>
          <p:nvPr/>
        </p:nvSpPr>
        <p:spPr>
          <a:xfrm>
            <a:off x="904320" y="5481000"/>
            <a:ext cx="4770000" cy="28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208"/>
              </a:lnSpc>
            </a:pPr>
            <a:r>
              <a:rPr lang="en-US" sz="1370" b="0" u="none" strike="noStrike">
                <a:solidFill>
                  <a:srgbClr val="F4CAB8"/>
                </a:solidFill>
                <a:effectLst/>
                <a:uFillTx/>
                <a:latin typeface="Montserrat Medium"/>
                <a:ea typeface="Montserrat Medium"/>
              </a:rPr>
              <a:t>Geringe Miete in B-Lage</a:t>
            </a:r>
            <a:endParaRPr lang="de-DE" sz="137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141" name="Text 14"/>
          <p:cNvSpPr/>
          <p:nvPr/>
        </p:nvSpPr>
        <p:spPr>
          <a:xfrm>
            <a:off x="6319800" y="1609200"/>
            <a:ext cx="2378520" cy="297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333"/>
              </a:lnSpc>
            </a:pPr>
            <a:r>
              <a:rPr lang="en-US" sz="1829" b="1" u="none" strike="noStrike">
                <a:solidFill>
                  <a:srgbClr val="FFB393"/>
                </a:solidFill>
                <a:effectLst/>
                <a:uFillTx/>
                <a:latin typeface="Brygada 1918 Bold"/>
                <a:ea typeface="Brygada 1918 Bold"/>
              </a:rPr>
              <a:t>Schwächen</a:t>
            </a:r>
            <a:endParaRPr lang="de-DE" sz="1829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142" name="Shape 15"/>
          <p:cNvSpPr/>
          <p:nvPr/>
        </p:nvSpPr>
        <p:spPr>
          <a:xfrm>
            <a:off x="6319800" y="2107080"/>
            <a:ext cx="5253840" cy="1168200"/>
          </a:xfrm>
          <a:prstGeom prst="roundRect">
            <a:avLst>
              <a:gd name="adj" fmla="val 10432"/>
            </a:avLst>
          </a:prstGeom>
          <a:solidFill>
            <a:srgbClr val="5C2438"/>
          </a:solidFill>
          <a:ln w="30480">
            <a:solidFill>
              <a:srgbClr val="662E4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de-DE" sz="18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143" name="Shape 16"/>
          <p:cNvSpPr/>
          <p:nvPr/>
        </p:nvSpPr>
        <p:spPr>
          <a:xfrm>
            <a:off x="6294600" y="2107080"/>
            <a:ext cx="101160" cy="1168200"/>
          </a:xfrm>
          <a:prstGeom prst="roundRect">
            <a:avLst>
              <a:gd name="adj" fmla="val 26342"/>
            </a:avLst>
          </a:prstGeom>
          <a:solidFill>
            <a:srgbClr val="FFB39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de-DE" sz="18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sp>
        <p:nvSpPr>
          <p:cNvPr id="144" name="Text 17"/>
          <p:cNvSpPr/>
          <p:nvPr/>
        </p:nvSpPr>
        <p:spPr>
          <a:xfrm>
            <a:off x="6599880" y="2310840"/>
            <a:ext cx="2378520" cy="297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333"/>
              </a:lnSpc>
            </a:pPr>
            <a:r>
              <a:rPr lang="en-US" sz="1829" b="1" u="none" strike="noStrike">
                <a:solidFill>
                  <a:srgbClr val="F4CAB8"/>
                </a:solidFill>
                <a:effectLst/>
                <a:uFillTx/>
                <a:latin typeface="Brygada 1918 Bold"/>
                <a:ea typeface="Brygada 1918 Bold"/>
              </a:rPr>
              <a:t>B-Lage</a:t>
            </a:r>
            <a:endParaRPr lang="de-DE" sz="1829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145" name="Text 18"/>
          <p:cNvSpPr/>
          <p:nvPr/>
        </p:nvSpPr>
        <p:spPr>
          <a:xfrm>
            <a:off x="6599880" y="2786760"/>
            <a:ext cx="4770000" cy="28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208"/>
              </a:lnSpc>
            </a:pPr>
            <a:r>
              <a:rPr lang="en-US" sz="1370" b="0" u="none" strike="noStrike">
                <a:solidFill>
                  <a:srgbClr val="F4CAB8"/>
                </a:solidFill>
                <a:effectLst/>
                <a:uFillTx/>
                <a:latin typeface="Montserrat Medium"/>
                <a:ea typeface="Montserrat Medium"/>
              </a:rPr>
              <a:t>Weniger Laufkundschaft</a:t>
            </a:r>
            <a:endParaRPr lang="de-DE" sz="137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146" name="Shape 19"/>
          <p:cNvSpPr/>
          <p:nvPr/>
        </p:nvSpPr>
        <p:spPr>
          <a:xfrm>
            <a:off x="6319800" y="3454200"/>
            <a:ext cx="5253840" cy="1168200"/>
          </a:xfrm>
          <a:prstGeom prst="roundRect">
            <a:avLst>
              <a:gd name="adj" fmla="val 10432"/>
            </a:avLst>
          </a:prstGeom>
          <a:solidFill>
            <a:srgbClr val="5C2438"/>
          </a:solidFill>
          <a:ln w="30480">
            <a:solidFill>
              <a:srgbClr val="662E4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de-DE" sz="18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147" name="Shape 20"/>
          <p:cNvSpPr/>
          <p:nvPr/>
        </p:nvSpPr>
        <p:spPr>
          <a:xfrm>
            <a:off x="6294600" y="3454200"/>
            <a:ext cx="101160" cy="1168200"/>
          </a:xfrm>
          <a:prstGeom prst="roundRect">
            <a:avLst>
              <a:gd name="adj" fmla="val 26342"/>
            </a:avLst>
          </a:prstGeom>
          <a:solidFill>
            <a:srgbClr val="FFB39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de-DE" sz="18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sp>
        <p:nvSpPr>
          <p:cNvPr id="148" name="Text 21"/>
          <p:cNvSpPr/>
          <p:nvPr/>
        </p:nvSpPr>
        <p:spPr>
          <a:xfrm>
            <a:off x="6599880" y="3657960"/>
            <a:ext cx="2378520" cy="297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333"/>
              </a:lnSpc>
            </a:pPr>
            <a:r>
              <a:rPr lang="en-US" sz="1829" b="1" u="none" strike="noStrike">
                <a:solidFill>
                  <a:srgbClr val="F4CAB8"/>
                </a:solidFill>
                <a:effectLst/>
                <a:uFillTx/>
                <a:latin typeface="Brygada 1918 Bold"/>
                <a:ea typeface="Brygada 1918 Bold"/>
              </a:rPr>
              <a:t>Preissegment</a:t>
            </a:r>
            <a:endParaRPr lang="de-DE" sz="1829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149" name="Text 22"/>
          <p:cNvSpPr/>
          <p:nvPr/>
        </p:nvSpPr>
        <p:spPr>
          <a:xfrm>
            <a:off x="6599880" y="4133880"/>
            <a:ext cx="4770000" cy="28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208"/>
              </a:lnSpc>
            </a:pPr>
            <a:r>
              <a:rPr lang="en-US" sz="1370" b="0" u="none" strike="noStrike">
                <a:solidFill>
                  <a:srgbClr val="F4CAB8"/>
                </a:solidFill>
                <a:effectLst/>
                <a:uFillTx/>
                <a:latin typeface="Montserrat Medium"/>
                <a:ea typeface="Montserrat Medium"/>
              </a:rPr>
              <a:t>Potenziell abschreckend</a:t>
            </a:r>
            <a:endParaRPr lang="de-DE" sz="137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150" name="Shape 23"/>
          <p:cNvSpPr/>
          <p:nvPr/>
        </p:nvSpPr>
        <p:spPr>
          <a:xfrm>
            <a:off x="6319800" y="4801320"/>
            <a:ext cx="5253840" cy="1168200"/>
          </a:xfrm>
          <a:prstGeom prst="roundRect">
            <a:avLst>
              <a:gd name="adj" fmla="val 10432"/>
            </a:avLst>
          </a:prstGeom>
          <a:solidFill>
            <a:srgbClr val="5C2438"/>
          </a:solidFill>
          <a:ln w="30480">
            <a:solidFill>
              <a:srgbClr val="662E4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de-DE" sz="18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151" name="Shape 24"/>
          <p:cNvSpPr/>
          <p:nvPr/>
        </p:nvSpPr>
        <p:spPr>
          <a:xfrm>
            <a:off x="6294600" y="4801320"/>
            <a:ext cx="101160" cy="1168200"/>
          </a:xfrm>
          <a:prstGeom prst="roundRect">
            <a:avLst>
              <a:gd name="adj" fmla="val 26342"/>
            </a:avLst>
          </a:prstGeom>
          <a:solidFill>
            <a:srgbClr val="FFB39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de-DE" sz="18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sp>
        <p:nvSpPr>
          <p:cNvPr id="152" name="Text 25"/>
          <p:cNvSpPr/>
          <p:nvPr/>
        </p:nvSpPr>
        <p:spPr>
          <a:xfrm>
            <a:off x="6599880" y="5005080"/>
            <a:ext cx="2524680" cy="297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333"/>
              </a:lnSpc>
            </a:pPr>
            <a:r>
              <a:rPr lang="en-US" sz="1829" b="1" u="none" strike="noStrike">
                <a:solidFill>
                  <a:srgbClr val="F4CAB8"/>
                </a:solidFill>
                <a:effectLst/>
                <a:uFillTx/>
                <a:latin typeface="Brygada 1918 Bold"/>
                <a:ea typeface="Brygada 1918 Bold"/>
              </a:rPr>
              <a:t>Personalabhängigkeit</a:t>
            </a:r>
            <a:endParaRPr lang="de-DE" sz="1829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153" name="Text 26"/>
          <p:cNvSpPr/>
          <p:nvPr/>
        </p:nvSpPr>
        <p:spPr>
          <a:xfrm>
            <a:off x="6599880" y="5481000"/>
            <a:ext cx="4770000" cy="28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208"/>
              </a:lnSpc>
            </a:pPr>
            <a:r>
              <a:rPr lang="en-US" sz="1370" b="0" u="none" strike="noStrike">
                <a:solidFill>
                  <a:srgbClr val="F4CAB8"/>
                </a:solidFill>
                <a:effectLst/>
                <a:uFillTx/>
                <a:latin typeface="Montserrat Medium"/>
                <a:ea typeface="Montserrat Medium"/>
              </a:rPr>
              <a:t>Hohe Einstellungs- &amp; Personalkosten</a:t>
            </a:r>
            <a:endParaRPr lang="de-DE" sz="137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 0"/>
          <p:cNvSpPr/>
          <p:nvPr/>
        </p:nvSpPr>
        <p:spPr>
          <a:xfrm>
            <a:off x="624240" y="609480"/>
            <a:ext cx="4417560" cy="33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3708"/>
              </a:lnSpc>
            </a:pPr>
            <a:r>
              <a:rPr lang="en-US" sz="2960" b="1" u="none" strike="noStrike">
                <a:solidFill>
                  <a:srgbClr val="FFB393"/>
                </a:solidFill>
                <a:effectLst/>
                <a:uFillTx/>
                <a:latin typeface="Brygada 1918 Bold"/>
                <a:ea typeface="Brygada 1918 Bold"/>
              </a:rPr>
              <a:t>SWOT-Analyse: Chancen &amp; Risiken</a:t>
            </a:r>
            <a:endParaRPr lang="de-DE" sz="296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155" name="Text 1"/>
          <p:cNvSpPr/>
          <p:nvPr/>
        </p:nvSpPr>
        <p:spPr>
          <a:xfrm>
            <a:off x="624240" y="1226880"/>
            <a:ext cx="1665000" cy="207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1624"/>
              </a:lnSpc>
            </a:pPr>
            <a:r>
              <a:rPr lang="en-US" sz="1829" b="1" u="none" strike="noStrike">
                <a:solidFill>
                  <a:srgbClr val="FFB393"/>
                </a:solidFill>
                <a:effectLst/>
                <a:uFillTx/>
                <a:latin typeface="Brygada 1918 Bold"/>
                <a:ea typeface="Brygada 1918 Bold"/>
              </a:rPr>
              <a:t>Chancen</a:t>
            </a:r>
            <a:endParaRPr lang="de-DE" sz="1829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156" name="Shape 2"/>
          <p:cNvSpPr/>
          <p:nvPr/>
        </p:nvSpPr>
        <p:spPr>
          <a:xfrm>
            <a:off x="624240" y="1654560"/>
            <a:ext cx="5319000" cy="865440"/>
          </a:xfrm>
          <a:prstGeom prst="roundRect">
            <a:avLst>
              <a:gd name="adj" fmla="val 7041"/>
            </a:avLst>
          </a:prstGeom>
          <a:solidFill>
            <a:srgbClr val="5C243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de-DE" sz="18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157" name="Shape 3"/>
          <p:cNvSpPr/>
          <p:nvPr/>
        </p:nvSpPr>
        <p:spPr>
          <a:xfrm>
            <a:off x="624240" y="1641960"/>
            <a:ext cx="5319000" cy="50400"/>
          </a:xfrm>
          <a:prstGeom prst="roundRect">
            <a:avLst>
              <a:gd name="adj" fmla="val 36878"/>
            </a:avLst>
          </a:prstGeom>
          <a:solidFill>
            <a:srgbClr val="FFB39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5400" rIns="90000" bIns="-5400" anchor="t">
            <a:noAutofit/>
          </a:bodyPr>
          <a:lstStyle/>
          <a:p>
            <a:endParaRPr lang="de-DE" sz="18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sp>
        <p:nvSpPr>
          <p:cNvPr id="158" name="Shape 4"/>
          <p:cNvSpPr/>
          <p:nvPr/>
        </p:nvSpPr>
        <p:spPr>
          <a:xfrm>
            <a:off x="3096720" y="1467360"/>
            <a:ext cx="374400" cy="374400"/>
          </a:xfrm>
          <a:prstGeom prst="roundRect">
            <a:avLst>
              <a:gd name="adj" fmla="val 203390"/>
            </a:avLst>
          </a:prstGeom>
          <a:solidFill>
            <a:srgbClr val="FFB39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de-DE" sz="18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pic>
        <p:nvPicPr>
          <p:cNvPr id="159" name="Image 0" descr="preencoded.png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:mc="http://schemas.openxmlformats.org/markup-compatibility/2006" xmlns:p15="http://schemas.microsoft.com/office/powerpoint/2012/main" xmlns:p14="http://schemas.microsoft.com/office/powerpoint/2010/main" xmlns="" r:embed="rId4"/>
              </a:ext>
            </a:extLst>
          </a:blip>
          <a:stretch/>
        </p:blipFill>
        <p:spPr>
          <a:xfrm>
            <a:off x="3209040" y="1579680"/>
            <a:ext cx="149400" cy="149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0" name="Text 5"/>
          <p:cNvSpPr/>
          <p:nvPr/>
        </p:nvSpPr>
        <p:spPr>
          <a:xfrm>
            <a:off x="1981440" y="1966680"/>
            <a:ext cx="2604600" cy="415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 defTabSz="914400">
              <a:lnSpc>
                <a:spcPts val="1624"/>
              </a:lnSpc>
            </a:pPr>
            <a:r>
              <a:rPr lang="en-US" sz="1829" b="1" u="none" strike="noStrike">
                <a:solidFill>
                  <a:srgbClr val="F4CAB8"/>
                </a:solidFill>
                <a:effectLst/>
                <a:uFillTx/>
                <a:latin typeface="Brygada 1918 Bold"/>
                <a:ea typeface="Brygada 1918 Bold"/>
              </a:rPr>
              <a:t>Nachhaltigkeitstrend</a:t>
            </a:r>
            <a:r>
              <a:rPr sz="1830"/>
              <a:t/>
            </a:r>
            <a:br>
              <a:rPr sz="1830"/>
            </a:br>
            <a:endParaRPr lang="de-DE" sz="1829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  <a:p>
            <a:pPr algn="ctr" defTabSz="914400">
              <a:lnSpc>
                <a:spcPts val="1624"/>
              </a:lnSpc>
            </a:pPr>
            <a:r>
              <a:rPr lang="en-US" sz="1370" b="0" u="none" strike="noStrike">
                <a:solidFill>
                  <a:srgbClr val="F4CAB8"/>
                </a:solidFill>
                <a:effectLst/>
                <a:uFillTx/>
                <a:latin typeface="Montserrat Medium"/>
                <a:ea typeface="Brygada 1918 Bold"/>
              </a:rPr>
              <a:t>wachsendes Umweltbewusstsein</a:t>
            </a:r>
            <a:endParaRPr lang="de-DE" sz="137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161" name="Shape 6"/>
          <p:cNvSpPr/>
          <p:nvPr/>
        </p:nvSpPr>
        <p:spPr>
          <a:xfrm>
            <a:off x="624240" y="2861280"/>
            <a:ext cx="5319000" cy="865440"/>
          </a:xfrm>
          <a:prstGeom prst="roundRect">
            <a:avLst>
              <a:gd name="adj" fmla="val 7041"/>
            </a:avLst>
          </a:prstGeom>
          <a:solidFill>
            <a:srgbClr val="5C243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de-DE" sz="18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162" name="Shape 7"/>
          <p:cNvSpPr/>
          <p:nvPr/>
        </p:nvSpPr>
        <p:spPr>
          <a:xfrm>
            <a:off x="624240" y="2848320"/>
            <a:ext cx="5319000" cy="50400"/>
          </a:xfrm>
          <a:prstGeom prst="roundRect">
            <a:avLst>
              <a:gd name="adj" fmla="val 36878"/>
            </a:avLst>
          </a:prstGeom>
          <a:solidFill>
            <a:srgbClr val="FFB39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5400" rIns="90000" bIns="-5400" anchor="t">
            <a:noAutofit/>
          </a:bodyPr>
          <a:lstStyle/>
          <a:p>
            <a:endParaRPr lang="de-DE" sz="18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sp>
        <p:nvSpPr>
          <p:cNvPr id="163" name="Shape 8"/>
          <p:cNvSpPr/>
          <p:nvPr/>
        </p:nvSpPr>
        <p:spPr>
          <a:xfrm>
            <a:off x="3096720" y="2673720"/>
            <a:ext cx="374400" cy="374400"/>
          </a:xfrm>
          <a:prstGeom prst="roundRect">
            <a:avLst>
              <a:gd name="adj" fmla="val 203390"/>
            </a:avLst>
          </a:prstGeom>
          <a:solidFill>
            <a:srgbClr val="FFB39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de-DE" sz="18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pic>
        <p:nvPicPr>
          <p:cNvPr id="164" name="Image 1" descr="preencoded.png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:mc="http://schemas.openxmlformats.org/markup-compatibility/2006" xmlns:p15="http://schemas.microsoft.com/office/powerpoint/2012/main" xmlns:p14="http://schemas.microsoft.com/office/powerpoint/2010/main" xmlns="" r:embed="rId6"/>
              </a:ext>
            </a:extLst>
          </a:blip>
          <a:stretch/>
        </p:blipFill>
        <p:spPr>
          <a:xfrm>
            <a:off x="3209040" y="2786400"/>
            <a:ext cx="149400" cy="149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5" name="Text 9"/>
          <p:cNvSpPr/>
          <p:nvPr/>
        </p:nvSpPr>
        <p:spPr>
          <a:xfrm>
            <a:off x="1380240" y="3173400"/>
            <a:ext cx="3807360" cy="415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 defTabSz="914400">
              <a:lnSpc>
                <a:spcPts val="1624"/>
              </a:lnSpc>
            </a:pPr>
            <a:r>
              <a:rPr lang="en-US" sz="1829" b="1" u="none" strike="noStrike">
                <a:solidFill>
                  <a:srgbClr val="F4CAB8"/>
                </a:solidFill>
                <a:effectLst/>
                <a:uFillTx/>
                <a:latin typeface="Brygada 1918 Bold"/>
                <a:ea typeface="Brygada 1918 Bold"/>
              </a:rPr>
              <a:t>Internationale Kundschaft</a:t>
            </a:r>
            <a:r>
              <a:rPr sz="1830"/>
              <a:t/>
            </a:r>
            <a:br>
              <a:rPr sz="1830"/>
            </a:br>
            <a:endParaRPr lang="de-DE" sz="1829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  <a:p>
            <a:pPr algn="ctr" defTabSz="914400">
              <a:lnSpc>
                <a:spcPts val="1624"/>
              </a:lnSpc>
            </a:pPr>
            <a:r>
              <a:rPr lang="en-US" sz="1370" b="0" u="none" strike="noStrike">
                <a:solidFill>
                  <a:srgbClr val="F4CAB8"/>
                </a:solidFill>
                <a:effectLst/>
                <a:uFillTx/>
                <a:latin typeface="Montserrat Medium"/>
                <a:ea typeface="Brygada 1918 Bold"/>
              </a:rPr>
              <a:t>Besucher und Bewohner aus aller Welt in Berlin</a:t>
            </a:r>
            <a:endParaRPr lang="de-DE" sz="137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166" name="Shape 10"/>
          <p:cNvSpPr/>
          <p:nvPr/>
        </p:nvSpPr>
        <p:spPr>
          <a:xfrm>
            <a:off x="624240" y="4067640"/>
            <a:ext cx="5319000" cy="1073520"/>
          </a:xfrm>
          <a:prstGeom prst="roundRect">
            <a:avLst>
              <a:gd name="adj" fmla="val 5677"/>
            </a:avLst>
          </a:prstGeom>
          <a:solidFill>
            <a:srgbClr val="5C243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de-DE" sz="18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167" name="Shape 11"/>
          <p:cNvSpPr/>
          <p:nvPr/>
        </p:nvSpPr>
        <p:spPr>
          <a:xfrm>
            <a:off x="624240" y="4055040"/>
            <a:ext cx="5319000" cy="50400"/>
          </a:xfrm>
          <a:prstGeom prst="roundRect">
            <a:avLst>
              <a:gd name="adj" fmla="val 36878"/>
            </a:avLst>
          </a:prstGeom>
          <a:solidFill>
            <a:srgbClr val="FFB39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5400" rIns="90000" bIns="-5400" anchor="t">
            <a:noAutofit/>
          </a:bodyPr>
          <a:lstStyle/>
          <a:p>
            <a:endParaRPr lang="de-DE" sz="18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sp>
        <p:nvSpPr>
          <p:cNvPr id="168" name="Shape 12"/>
          <p:cNvSpPr/>
          <p:nvPr/>
        </p:nvSpPr>
        <p:spPr>
          <a:xfrm>
            <a:off x="3096720" y="3880440"/>
            <a:ext cx="374400" cy="374400"/>
          </a:xfrm>
          <a:prstGeom prst="roundRect">
            <a:avLst>
              <a:gd name="adj" fmla="val 203390"/>
            </a:avLst>
          </a:prstGeom>
          <a:solidFill>
            <a:srgbClr val="FFB39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de-DE" sz="18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pic>
        <p:nvPicPr>
          <p:cNvPr id="169" name="Image 2" descr="preencoded.png"/>
          <p:cNvPicPr/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:mc="http://schemas.openxmlformats.org/markup-compatibility/2006" xmlns:p15="http://schemas.microsoft.com/office/powerpoint/2012/main" xmlns:p14="http://schemas.microsoft.com/office/powerpoint/2010/main" xmlns="" r:embed="rId8"/>
              </a:ext>
            </a:extLst>
          </a:blip>
          <a:stretch/>
        </p:blipFill>
        <p:spPr>
          <a:xfrm>
            <a:off x="3209040" y="3992760"/>
            <a:ext cx="149400" cy="149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0" name="Text 13"/>
          <p:cNvSpPr/>
          <p:nvPr/>
        </p:nvSpPr>
        <p:spPr>
          <a:xfrm>
            <a:off x="761760" y="4379760"/>
            <a:ext cx="5043960" cy="62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 defTabSz="914400">
              <a:lnSpc>
                <a:spcPts val="1624"/>
              </a:lnSpc>
            </a:pPr>
            <a:r>
              <a:rPr lang="en-US" sz="1829" b="1" u="none" strike="noStrike">
                <a:solidFill>
                  <a:srgbClr val="F4CAB8"/>
                </a:solidFill>
                <a:effectLst/>
                <a:uFillTx/>
                <a:latin typeface="Brygada 1918 Bold"/>
                <a:ea typeface="Brygada 1918 Bold"/>
              </a:rPr>
              <a:t>Exklusiver Tipp</a:t>
            </a:r>
            <a:r>
              <a:rPr sz="1830"/>
              <a:t/>
            </a:r>
            <a:br>
              <a:rPr sz="1830"/>
            </a:br>
            <a:endParaRPr lang="de-DE" sz="1829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  <a:p>
            <a:pPr algn="ctr" defTabSz="914400">
              <a:lnSpc>
                <a:spcPts val="1624"/>
              </a:lnSpc>
            </a:pPr>
            <a:r>
              <a:rPr lang="en-US" sz="1370" b="0" u="none" strike="noStrike">
                <a:solidFill>
                  <a:srgbClr val="F4CAB8"/>
                </a:solidFill>
                <a:effectLst/>
                <a:uFillTx/>
                <a:latin typeface="Montserrat Medium"/>
                <a:ea typeface="Brygada 1918 Bold"/>
              </a:rPr>
              <a:t>für anspruchsvolle Kunden und durch persönlicher Atmosphäre</a:t>
            </a:r>
            <a:endParaRPr lang="de-DE" sz="137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171" name="Shape 14"/>
          <p:cNvSpPr/>
          <p:nvPr/>
        </p:nvSpPr>
        <p:spPr>
          <a:xfrm>
            <a:off x="624240" y="5482080"/>
            <a:ext cx="5319000" cy="865440"/>
          </a:xfrm>
          <a:prstGeom prst="roundRect">
            <a:avLst>
              <a:gd name="adj" fmla="val 7041"/>
            </a:avLst>
          </a:prstGeom>
          <a:solidFill>
            <a:srgbClr val="5C243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de-DE" sz="18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172" name="Shape 15"/>
          <p:cNvSpPr/>
          <p:nvPr/>
        </p:nvSpPr>
        <p:spPr>
          <a:xfrm>
            <a:off x="624240" y="5469480"/>
            <a:ext cx="5319000" cy="50400"/>
          </a:xfrm>
          <a:prstGeom prst="roundRect">
            <a:avLst>
              <a:gd name="adj" fmla="val 36878"/>
            </a:avLst>
          </a:prstGeom>
          <a:solidFill>
            <a:srgbClr val="FFB39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5400" rIns="90000" bIns="-5400" anchor="t">
            <a:noAutofit/>
          </a:bodyPr>
          <a:lstStyle/>
          <a:p>
            <a:endParaRPr lang="de-DE" sz="18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sp>
        <p:nvSpPr>
          <p:cNvPr id="173" name="Shape 16"/>
          <p:cNvSpPr/>
          <p:nvPr/>
        </p:nvSpPr>
        <p:spPr>
          <a:xfrm>
            <a:off x="3096720" y="5294880"/>
            <a:ext cx="374400" cy="374400"/>
          </a:xfrm>
          <a:prstGeom prst="roundRect">
            <a:avLst>
              <a:gd name="adj" fmla="val 203390"/>
            </a:avLst>
          </a:prstGeom>
          <a:solidFill>
            <a:srgbClr val="FFB39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de-DE" sz="18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pic>
        <p:nvPicPr>
          <p:cNvPr id="174" name="Image 3" descr="preencoded.png"/>
          <p:cNvPicPr/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:mc="http://schemas.openxmlformats.org/markup-compatibility/2006" xmlns:p15="http://schemas.microsoft.com/office/powerpoint/2012/main" xmlns:p14="http://schemas.microsoft.com/office/powerpoint/2010/main" xmlns="" r:embed="rId10"/>
              </a:ext>
            </a:extLst>
          </a:blip>
          <a:stretch/>
        </p:blipFill>
        <p:spPr>
          <a:xfrm>
            <a:off x="3209040" y="5407200"/>
            <a:ext cx="149400" cy="149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5" name="Text 17"/>
          <p:cNvSpPr/>
          <p:nvPr/>
        </p:nvSpPr>
        <p:spPr>
          <a:xfrm>
            <a:off x="1380240" y="5794560"/>
            <a:ext cx="3807360" cy="415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 defTabSz="914400">
              <a:lnSpc>
                <a:spcPts val="1624"/>
              </a:lnSpc>
            </a:pPr>
            <a:r>
              <a:rPr lang="en-US" sz="1829" b="1" u="none" strike="noStrike">
                <a:solidFill>
                  <a:srgbClr val="F4CAB8"/>
                </a:solidFill>
                <a:effectLst/>
                <a:uFillTx/>
                <a:latin typeface="Brygada 1918 Bold"/>
                <a:ea typeface="Brygada 1918 Bold"/>
              </a:rPr>
              <a:t>Lokale Veranstaltungen</a:t>
            </a:r>
            <a:r>
              <a:rPr sz="1830"/>
              <a:t/>
            </a:r>
            <a:br>
              <a:rPr sz="1830"/>
            </a:br>
            <a:endParaRPr lang="de-DE" sz="1829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  <a:p>
            <a:pPr algn="ctr" defTabSz="914400">
              <a:lnSpc>
                <a:spcPts val="1624"/>
              </a:lnSpc>
            </a:pPr>
            <a:r>
              <a:rPr lang="en-US" sz="1370" b="0" u="none" strike="noStrike">
                <a:solidFill>
                  <a:srgbClr val="F4CAB8"/>
                </a:solidFill>
                <a:effectLst/>
                <a:uFillTx/>
                <a:latin typeface="Montserrat Medium"/>
                <a:ea typeface="Brygada 1918 Bold"/>
              </a:rPr>
              <a:t>Hohes Angebot in Berlin </a:t>
            </a:r>
            <a:endParaRPr lang="de-DE" sz="137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176" name="Text 18"/>
          <p:cNvSpPr/>
          <p:nvPr/>
        </p:nvSpPr>
        <p:spPr>
          <a:xfrm>
            <a:off x="6254640" y="1226880"/>
            <a:ext cx="1665000" cy="207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1624"/>
              </a:lnSpc>
            </a:pPr>
            <a:r>
              <a:rPr lang="en-US" sz="1829" b="1" u="none" strike="noStrike">
                <a:solidFill>
                  <a:srgbClr val="FFB393"/>
                </a:solidFill>
                <a:effectLst/>
                <a:uFillTx/>
                <a:latin typeface="Brygada 1918 Bold"/>
                <a:ea typeface="Brygada 1918 Bold"/>
              </a:rPr>
              <a:t>Risiken</a:t>
            </a:r>
            <a:endParaRPr lang="de-DE" sz="1829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177" name="Shape 19"/>
          <p:cNvSpPr/>
          <p:nvPr/>
        </p:nvSpPr>
        <p:spPr>
          <a:xfrm>
            <a:off x="6254640" y="1654560"/>
            <a:ext cx="2615400" cy="914760"/>
          </a:xfrm>
          <a:prstGeom prst="roundRect">
            <a:avLst>
              <a:gd name="adj" fmla="val 6662"/>
            </a:avLst>
          </a:prstGeom>
          <a:solidFill>
            <a:srgbClr val="5C243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de-DE" sz="18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178" name="Shape 20"/>
          <p:cNvSpPr/>
          <p:nvPr/>
        </p:nvSpPr>
        <p:spPr>
          <a:xfrm>
            <a:off x="6254640" y="1641960"/>
            <a:ext cx="2615400" cy="50400"/>
          </a:xfrm>
          <a:prstGeom prst="roundRect">
            <a:avLst>
              <a:gd name="adj" fmla="val 36878"/>
            </a:avLst>
          </a:prstGeom>
          <a:solidFill>
            <a:srgbClr val="FFB39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5400" rIns="90000" bIns="-5400" anchor="t">
            <a:noAutofit/>
          </a:bodyPr>
          <a:lstStyle/>
          <a:p>
            <a:endParaRPr lang="de-DE" sz="18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sp>
        <p:nvSpPr>
          <p:cNvPr id="179" name="Shape 21"/>
          <p:cNvSpPr/>
          <p:nvPr/>
        </p:nvSpPr>
        <p:spPr>
          <a:xfrm>
            <a:off x="7375320" y="1467360"/>
            <a:ext cx="374400" cy="374400"/>
          </a:xfrm>
          <a:prstGeom prst="roundRect">
            <a:avLst>
              <a:gd name="adj" fmla="val 203390"/>
            </a:avLst>
          </a:prstGeom>
          <a:solidFill>
            <a:srgbClr val="FFB39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de-DE" sz="18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pic>
        <p:nvPicPr>
          <p:cNvPr id="180" name="Image 4" descr="preencoded.png"/>
          <p:cNvPicPr/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:mc="http://schemas.openxmlformats.org/markup-compatibility/2006" xmlns:p15="http://schemas.microsoft.com/office/powerpoint/2012/main" xmlns:p14="http://schemas.microsoft.com/office/powerpoint/2010/main" xmlns="" r:embed="rId12"/>
              </a:ext>
            </a:extLst>
          </a:blip>
          <a:stretch/>
        </p:blipFill>
        <p:spPr>
          <a:xfrm>
            <a:off x="7487640" y="1579680"/>
            <a:ext cx="149400" cy="149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1" name="Text 22"/>
          <p:cNvSpPr/>
          <p:nvPr/>
        </p:nvSpPr>
        <p:spPr>
          <a:xfrm>
            <a:off x="6392160" y="1954440"/>
            <a:ext cx="2477880" cy="219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1624"/>
              </a:lnSpc>
            </a:pPr>
            <a:r>
              <a:rPr lang="en-US" sz="1829" b="1" u="none" strike="noStrike">
                <a:solidFill>
                  <a:srgbClr val="F4CAB8"/>
                </a:solidFill>
                <a:effectLst/>
                <a:uFillTx/>
                <a:latin typeface="Brygada 1918 Bold"/>
                <a:ea typeface="Brygada 1918 Bold"/>
              </a:rPr>
              <a:t>Kopierbares Konzept</a:t>
            </a:r>
            <a:r>
              <a:rPr sz="1830"/>
              <a:t/>
            </a:r>
            <a:br>
              <a:rPr sz="1830"/>
            </a:br>
            <a:r>
              <a:rPr sz="1830"/>
              <a:t/>
            </a:r>
            <a:br>
              <a:rPr sz="1830"/>
            </a:br>
            <a:endParaRPr lang="de-DE" sz="1829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182" name="Text 23"/>
          <p:cNvSpPr/>
          <p:nvPr/>
        </p:nvSpPr>
        <p:spPr>
          <a:xfrm>
            <a:off x="6392160" y="2262240"/>
            <a:ext cx="2340360" cy="169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 defTabSz="914400">
              <a:lnSpc>
                <a:spcPts val="1332"/>
              </a:lnSpc>
            </a:pPr>
            <a:r>
              <a:rPr sz="1380"/>
              <a:t/>
            </a:r>
            <a:br>
              <a:rPr sz="1380"/>
            </a:br>
            <a:r>
              <a:rPr lang="en-US" sz="1380" b="0" u="none" strike="noStrike">
                <a:solidFill>
                  <a:srgbClr val="F4CAB8"/>
                </a:solidFill>
                <a:effectLst/>
                <a:uFillTx/>
                <a:latin typeface="Montserrat Medium"/>
                <a:ea typeface="Montserrat Medium"/>
              </a:rPr>
              <a:t>USP könnte schwinden</a:t>
            </a:r>
            <a:endParaRPr lang="de-DE" sz="138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183" name="Shape 24"/>
          <p:cNvSpPr/>
          <p:nvPr/>
        </p:nvSpPr>
        <p:spPr>
          <a:xfrm>
            <a:off x="8957880" y="1654560"/>
            <a:ext cx="2615760" cy="914760"/>
          </a:xfrm>
          <a:prstGeom prst="roundRect">
            <a:avLst>
              <a:gd name="adj" fmla="val 6662"/>
            </a:avLst>
          </a:prstGeom>
          <a:solidFill>
            <a:srgbClr val="5C243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de-DE" sz="18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184" name="Shape 25"/>
          <p:cNvSpPr/>
          <p:nvPr/>
        </p:nvSpPr>
        <p:spPr>
          <a:xfrm>
            <a:off x="8957880" y="1641960"/>
            <a:ext cx="2615760" cy="50400"/>
          </a:xfrm>
          <a:prstGeom prst="roundRect">
            <a:avLst>
              <a:gd name="adj" fmla="val 36878"/>
            </a:avLst>
          </a:prstGeom>
          <a:solidFill>
            <a:srgbClr val="FFB39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5400" rIns="90000" bIns="-5400" anchor="t">
            <a:noAutofit/>
          </a:bodyPr>
          <a:lstStyle/>
          <a:p>
            <a:endParaRPr lang="de-DE" sz="18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sp>
        <p:nvSpPr>
          <p:cNvPr id="185" name="Shape 26"/>
          <p:cNvSpPr/>
          <p:nvPr/>
        </p:nvSpPr>
        <p:spPr>
          <a:xfrm>
            <a:off x="10078560" y="1467360"/>
            <a:ext cx="374400" cy="374400"/>
          </a:xfrm>
          <a:prstGeom prst="roundRect">
            <a:avLst>
              <a:gd name="adj" fmla="val 203390"/>
            </a:avLst>
          </a:prstGeom>
          <a:solidFill>
            <a:srgbClr val="FFB39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de-DE" sz="18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pic>
        <p:nvPicPr>
          <p:cNvPr id="186" name="Image 5" descr="preencoded.png"/>
          <p:cNvPicPr/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:mc="http://schemas.openxmlformats.org/markup-compatibility/2006" xmlns:p15="http://schemas.microsoft.com/office/powerpoint/2012/main" xmlns:p14="http://schemas.microsoft.com/office/powerpoint/2010/main" xmlns="" r:embed="rId14"/>
              </a:ext>
            </a:extLst>
          </a:blip>
          <a:stretch/>
        </p:blipFill>
        <p:spPr>
          <a:xfrm>
            <a:off x="10190880" y="1579680"/>
            <a:ext cx="149400" cy="149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7" name="Text 27"/>
          <p:cNvSpPr/>
          <p:nvPr/>
        </p:nvSpPr>
        <p:spPr>
          <a:xfrm>
            <a:off x="9349920" y="1966680"/>
            <a:ext cx="1829880" cy="207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 defTabSz="914400">
              <a:lnSpc>
                <a:spcPts val="1624"/>
              </a:lnSpc>
            </a:pPr>
            <a:r>
              <a:rPr lang="en-US" sz="1829" b="1" u="none" strike="noStrike">
                <a:solidFill>
                  <a:srgbClr val="F4CAB8"/>
                </a:solidFill>
                <a:effectLst/>
                <a:uFillTx/>
                <a:latin typeface="Brygada 1918 Bold"/>
                <a:ea typeface="Brygada 1918 Bold"/>
              </a:rPr>
              <a:t>Preisgestaltung</a:t>
            </a:r>
            <a:endParaRPr lang="de-DE" sz="1829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188" name="Text 28"/>
          <p:cNvSpPr/>
          <p:nvPr/>
        </p:nvSpPr>
        <p:spPr>
          <a:xfrm>
            <a:off x="9095400" y="2262240"/>
            <a:ext cx="2340720" cy="169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 defTabSz="914400">
              <a:lnSpc>
                <a:spcPts val="1624"/>
              </a:lnSpc>
            </a:pPr>
            <a:r>
              <a:rPr sz="1370"/>
              <a:t/>
            </a:r>
            <a:br>
              <a:rPr sz="1370"/>
            </a:br>
            <a:r>
              <a:rPr lang="en-US" sz="1370" b="0" u="none" strike="noStrike">
                <a:solidFill>
                  <a:srgbClr val="F4CAB8"/>
                </a:solidFill>
                <a:effectLst/>
                <a:uFillTx/>
                <a:latin typeface="Montserrat Medium"/>
              </a:rPr>
              <a:t>Akzeptanz unsicher</a:t>
            </a:r>
            <a:endParaRPr lang="de-DE" sz="137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978730"/>
          </a:xfrm>
        </p:spPr>
        <p:txBody>
          <a:bodyPr/>
          <a:lstStyle/>
          <a:p>
            <a:r>
              <a:rPr lang="en-GB" sz="2960" b="1" dirty="0" err="1">
                <a:solidFill>
                  <a:srgbClr val="FFB393"/>
                </a:solidFill>
                <a:latin typeface="Brygada 1918 Bold"/>
                <a:ea typeface="Brygada 1918 Bold"/>
                <a:cs typeface="+mn-cs"/>
              </a:rPr>
              <a:t>Strategische</a:t>
            </a:r>
            <a:r>
              <a:rPr lang="en-GB" sz="2960" b="1" dirty="0">
                <a:solidFill>
                  <a:srgbClr val="FFB393"/>
                </a:solidFill>
                <a:latin typeface="Brygada 1918 Bold"/>
                <a:ea typeface="Brygada 1918 Bold"/>
                <a:cs typeface="+mn-cs"/>
              </a:rPr>
              <a:t> TOWS-Matrix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609480" y="1418400"/>
            <a:ext cx="10972440" cy="4952583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de-DE" sz="1400" b="1" dirty="0" smtClean="0">
                <a:solidFill>
                  <a:srgbClr val="FFB393"/>
                </a:solidFill>
                <a:latin typeface="Brygada 1918 Bold"/>
                <a:ea typeface="Brygada 1918 Bold"/>
              </a:rPr>
              <a:t>S-O </a:t>
            </a:r>
            <a:r>
              <a:rPr lang="de-DE" sz="1400" b="1" dirty="0">
                <a:solidFill>
                  <a:srgbClr val="FFB393"/>
                </a:solidFill>
                <a:latin typeface="Brygada 1918 Bold"/>
                <a:ea typeface="Brygada 1918 Bold"/>
              </a:rPr>
              <a:t>Strategie (Stärken-Chancen): </a:t>
            </a:r>
            <a:endParaRPr lang="de-DE" sz="1400" b="1" dirty="0" smtClean="0">
              <a:solidFill>
                <a:srgbClr val="FFB393"/>
              </a:solidFill>
              <a:latin typeface="Brygada 1918 Bold"/>
              <a:ea typeface="Brygada 1918 Bold"/>
            </a:endParaRPr>
          </a:p>
          <a:p>
            <a:pPr lvl="4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de-DE" sz="1400" dirty="0" smtClean="0">
                <a:solidFill>
                  <a:srgbClr val="FFB393"/>
                </a:solidFill>
                <a:latin typeface="Brygada 1918 Bold"/>
                <a:ea typeface="Brygada 1918 Bold"/>
              </a:rPr>
              <a:t>Nutzung </a:t>
            </a:r>
            <a:r>
              <a:rPr lang="de-DE" sz="1400" dirty="0">
                <a:solidFill>
                  <a:srgbClr val="FFB393"/>
                </a:solidFill>
                <a:latin typeface="Brygada 1918 Bold"/>
                <a:ea typeface="Brygada 1918 Bold"/>
              </a:rPr>
              <a:t>der Mehrsprachigkeit, um gezielt Expats und Touristen über Social Media anzusprechen und als internationale Begegnungsstätte zu wachsen.</a:t>
            </a:r>
          </a:p>
          <a:p>
            <a:pPr>
              <a:lnSpc>
                <a:spcPct val="170000"/>
              </a:lnSpc>
            </a:pPr>
            <a:endParaRPr lang="de-DE" sz="1400" dirty="0" smtClean="0">
              <a:latin typeface="Brygada 1918 Bold"/>
            </a:endParaRPr>
          </a:p>
          <a:p>
            <a:pPr>
              <a:lnSpc>
                <a:spcPct val="170000"/>
              </a:lnSpc>
            </a:pPr>
            <a:r>
              <a:rPr lang="de-DE" sz="1400" b="1" dirty="0">
                <a:solidFill>
                  <a:srgbClr val="FFB393"/>
                </a:solidFill>
                <a:latin typeface="Brygada 1918 Bold"/>
                <a:ea typeface="Brygada 1918 Bold"/>
              </a:rPr>
              <a:t>W-O Strategie (Schwächen-Chancen</a:t>
            </a:r>
            <a:r>
              <a:rPr lang="de-DE" sz="1400" b="1" dirty="0" smtClean="0">
                <a:solidFill>
                  <a:srgbClr val="FFB393"/>
                </a:solidFill>
                <a:latin typeface="Brygada 1918 Bold"/>
                <a:ea typeface="Brygada 1918 Bold"/>
              </a:rPr>
              <a:t>):</a:t>
            </a:r>
          </a:p>
          <a:p>
            <a:pPr lvl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de-DE" sz="1400" dirty="0" smtClean="0">
                <a:solidFill>
                  <a:srgbClr val="FFB393"/>
                </a:solidFill>
                <a:latin typeface="Brygada 1918 Bold"/>
                <a:ea typeface="Brygada 1918 Bold"/>
              </a:rPr>
              <a:t> </a:t>
            </a:r>
            <a:r>
              <a:rPr lang="de-DE" sz="1400" dirty="0">
                <a:solidFill>
                  <a:srgbClr val="FFB393"/>
                </a:solidFill>
                <a:latin typeface="Brygada 1918 Bold"/>
                <a:ea typeface="Brygada 1918 Bold"/>
              </a:rPr>
              <a:t>Überwindung der B-Lage durch gezieltes "Destination Marketing" – das Café positioniert sich als exklusiver Geheimtipp für Kenner und Liebhaber.</a:t>
            </a:r>
          </a:p>
          <a:p>
            <a:pPr>
              <a:lnSpc>
                <a:spcPct val="170000"/>
              </a:lnSpc>
            </a:pPr>
            <a:endParaRPr lang="de-DE" sz="1400" dirty="0">
              <a:solidFill>
                <a:srgbClr val="FFB393"/>
              </a:solidFill>
              <a:latin typeface="Brygada 1918 Bold"/>
              <a:ea typeface="Brygada 1918 Bold"/>
            </a:endParaRPr>
          </a:p>
          <a:p>
            <a:pPr>
              <a:lnSpc>
                <a:spcPct val="170000"/>
              </a:lnSpc>
            </a:pPr>
            <a:r>
              <a:rPr lang="de-DE" sz="1400" b="1" dirty="0">
                <a:solidFill>
                  <a:srgbClr val="FFB393"/>
                </a:solidFill>
                <a:latin typeface="Brygada 1918 Bold"/>
                <a:ea typeface="Brygada 1918 Bold"/>
              </a:rPr>
              <a:t>S-T Strategie (Stärken-Risiken):</a:t>
            </a:r>
            <a:r>
              <a:rPr lang="de-DE" sz="1400" dirty="0">
                <a:solidFill>
                  <a:srgbClr val="FFB393"/>
                </a:solidFill>
                <a:latin typeface="Brygada 1918 Bold"/>
                <a:ea typeface="Brygada 1918 Bold"/>
              </a:rPr>
              <a:t> </a:t>
            </a:r>
            <a:endParaRPr lang="de-DE" sz="1400" dirty="0" smtClean="0">
              <a:solidFill>
                <a:srgbClr val="FFB393"/>
              </a:solidFill>
              <a:latin typeface="Brygada 1918 Bold"/>
              <a:ea typeface="Brygada 1918 Bold"/>
            </a:endParaRPr>
          </a:p>
          <a:p>
            <a:pPr lvl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de-DE" sz="1400" dirty="0" smtClean="0">
                <a:solidFill>
                  <a:srgbClr val="FFB393"/>
                </a:solidFill>
                <a:latin typeface="Brygada 1918 Bold"/>
                <a:ea typeface="Brygada 1918 Bold"/>
              </a:rPr>
              <a:t>Schutz </a:t>
            </a:r>
            <a:r>
              <a:rPr lang="de-DE" sz="1400" dirty="0">
                <a:solidFill>
                  <a:srgbClr val="FFB393"/>
                </a:solidFill>
                <a:latin typeface="Brygada 1918 Bold"/>
                <a:ea typeface="Brygada 1918 Bold"/>
              </a:rPr>
              <a:t>gegen Nachahmung durch den Aufbau einer loyalen Community-Bindung, die aufgrund der persönlichen und kulturellen Tiefe schwer kopierbar ist.</a:t>
            </a:r>
          </a:p>
          <a:p>
            <a:pPr>
              <a:lnSpc>
                <a:spcPct val="170000"/>
              </a:lnSpc>
            </a:pPr>
            <a:endParaRPr lang="de-DE" sz="1400" dirty="0">
              <a:solidFill>
                <a:srgbClr val="FFB393"/>
              </a:solidFill>
              <a:latin typeface="Brygada 1918 Bold"/>
              <a:ea typeface="Brygada 1918 Bold"/>
            </a:endParaRPr>
          </a:p>
          <a:p>
            <a:pPr>
              <a:lnSpc>
                <a:spcPct val="170000"/>
              </a:lnSpc>
            </a:pPr>
            <a:r>
              <a:rPr lang="de-DE" sz="1400" b="1" dirty="0">
                <a:solidFill>
                  <a:srgbClr val="FFB393"/>
                </a:solidFill>
                <a:latin typeface="Brygada 1918 Bold"/>
                <a:ea typeface="Brygada 1918 Bold"/>
              </a:rPr>
              <a:t>W-T Strategie (Schwächen-Risiken):</a:t>
            </a:r>
            <a:r>
              <a:rPr lang="de-DE" sz="1400" dirty="0">
                <a:solidFill>
                  <a:srgbClr val="FFB393"/>
                </a:solidFill>
                <a:latin typeface="Brygada 1918 Bold"/>
                <a:ea typeface="Brygada 1918 Bold"/>
              </a:rPr>
              <a:t> </a:t>
            </a:r>
            <a:endParaRPr lang="de-DE" sz="1400" dirty="0" smtClean="0">
              <a:solidFill>
                <a:srgbClr val="FFB393"/>
              </a:solidFill>
              <a:latin typeface="Brygada 1918 Bold"/>
              <a:ea typeface="Brygada 1918 Bold"/>
            </a:endParaRPr>
          </a:p>
          <a:p>
            <a:pPr lvl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de-DE" sz="1400" dirty="0" smtClean="0">
                <a:solidFill>
                  <a:srgbClr val="FFB393"/>
                </a:solidFill>
                <a:latin typeface="Brygada 1918 Bold"/>
                <a:ea typeface="Brygada 1918 Bold"/>
              </a:rPr>
              <a:t>Minimierung </a:t>
            </a:r>
            <a:r>
              <a:rPr lang="de-DE" sz="1400" dirty="0">
                <a:solidFill>
                  <a:srgbClr val="FFB393"/>
                </a:solidFill>
                <a:latin typeface="Brygada 1918 Bold"/>
                <a:ea typeface="Brygada 1918 Bold"/>
              </a:rPr>
              <a:t>des Standorterrisikos durch Kooperationen mit lokalen Partnern und die Stärkung des Online-Vertriebs (z.B. Verkauf der eigenen Röstungen).</a:t>
            </a:r>
            <a:endParaRPr lang="en-GB" sz="1400" dirty="0">
              <a:solidFill>
                <a:srgbClr val="FFB393"/>
              </a:solidFill>
              <a:latin typeface="Brygada 1918 Bold"/>
              <a:ea typeface="Brygada 1918 Bold"/>
            </a:endParaRPr>
          </a:p>
        </p:txBody>
      </p:sp>
    </p:spTree>
    <p:extLst>
      <p:ext uri="{BB962C8B-B14F-4D97-AF65-F5344CB8AC3E}">
        <p14:creationId xmlns:p14="http://schemas.microsoft.com/office/powerpoint/2010/main" val="4036147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 0"/>
          <p:cNvSpPr/>
          <p:nvPr/>
        </p:nvSpPr>
        <p:spPr>
          <a:xfrm>
            <a:off x="624240" y="2133360"/>
            <a:ext cx="7747560" cy="47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3708"/>
              </a:lnSpc>
            </a:pPr>
            <a:r>
              <a:rPr lang="en-US" sz="2960" b="1" u="none" strike="noStrike" dirty="0" err="1">
                <a:solidFill>
                  <a:srgbClr val="FFB393"/>
                </a:solidFill>
                <a:effectLst/>
                <a:uFillTx/>
                <a:latin typeface="Brygada 1918 Bold"/>
                <a:ea typeface="Brygada 1918 Bold"/>
              </a:rPr>
              <a:t>Maßnahmen</a:t>
            </a:r>
            <a:r>
              <a:rPr lang="en-US" sz="2960" b="1" u="none" strike="noStrike" dirty="0">
                <a:solidFill>
                  <a:srgbClr val="FFB393"/>
                </a:solidFill>
                <a:effectLst/>
                <a:uFillTx/>
                <a:latin typeface="Brygada 1918 Bold"/>
                <a:ea typeface="Brygada 1918 Bold"/>
              </a:rPr>
              <a:t>: </a:t>
            </a:r>
            <a:r>
              <a:rPr lang="en-US" sz="2960" b="1" u="none" strike="noStrike" dirty="0" err="1">
                <a:solidFill>
                  <a:srgbClr val="FFB393"/>
                </a:solidFill>
                <a:effectLst/>
                <a:uFillTx/>
                <a:latin typeface="Brygada 1918 Bold"/>
                <a:ea typeface="Brygada 1918 Bold"/>
              </a:rPr>
              <a:t>Exzellenz</a:t>
            </a:r>
            <a:r>
              <a:rPr lang="en-US" sz="2960" b="1" u="none" strike="noStrike" dirty="0">
                <a:solidFill>
                  <a:srgbClr val="FFB393"/>
                </a:solidFill>
                <a:effectLst/>
                <a:uFillTx/>
                <a:latin typeface="Brygada 1918 Bold"/>
                <a:ea typeface="Brygada 1918 Bold"/>
              </a:rPr>
              <a:t> in der </a:t>
            </a:r>
            <a:r>
              <a:rPr lang="en-US" sz="2960" b="1" u="none" strike="noStrike" dirty="0" err="1">
                <a:solidFill>
                  <a:srgbClr val="FFB393"/>
                </a:solidFill>
                <a:effectLst/>
                <a:uFillTx/>
                <a:latin typeface="Brygada 1918 Bold"/>
                <a:ea typeface="Brygada 1918 Bold"/>
              </a:rPr>
              <a:t>Ausstattung</a:t>
            </a:r>
            <a:endParaRPr lang="de-DE" sz="2960" b="0" u="none" strike="noStrike" dirty="0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190" name="Text 1"/>
          <p:cNvSpPr/>
          <p:nvPr/>
        </p:nvSpPr>
        <p:spPr>
          <a:xfrm>
            <a:off x="624240" y="2966040"/>
            <a:ext cx="10942920" cy="28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208"/>
              </a:lnSpc>
            </a:pPr>
            <a:r>
              <a:rPr lang="en-US" sz="1370" b="0" u="none" strike="noStrike">
                <a:solidFill>
                  <a:srgbClr val="F4CAB8"/>
                </a:solidFill>
                <a:effectLst/>
                <a:uFillTx/>
                <a:latin typeface="Montserrat Medium"/>
                <a:ea typeface="Montserrat Medium"/>
              </a:rPr>
              <a:t>Jedes Detail signalisiert Qualität und Wert.</a:t>
            </a:r>
            <a:endParaRPr lang="de-DE" sz="137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pic>
        <p:nvPicPr>
          <p:cNvPr id="191" name="Image 0" descr="preencoded.png"/>
          <p:cNvPicPr/>
          <p:nvPr/>
        </p:nvPicPr>
        <p:blipFill>
          <a:blip r:embed="rId3"/>
          <a:stretch/>
        </p:blipFill>
        <p:spPr>
          <a:xfrm>
            <a:off x="624240" y="3452040"/>
            <a:ext cx="1251000" cy="1251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2" name="Text 2"/>
          <p:cNvSpPr/>
          <p:nvPr/>
        </p:nvSpPr>
        <p:spPr>
          <a:xfrm>
            <a:off x="2098800" y="3452040"/>
            <a:ext cx="2024280" cy="594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333"/>
              </a:lnSpc>
            </a:pPr>
            <a:r>
              <a:rPr lang="en-US" sz="1829" b="1" u="none" strike="noStrike">
                <a:solidFill>
                  <a:srgbClr val="F4CAB8"/>
                </a:solidFill>
                <a:effectLst/>
                <a:uFillTx/>
                <a:latin typeface="Brygada 1918 Bold"/>
                <a:ea typeface="Brygada 1918 Bold"/>
              </a:rPr>
              <a:t>Hochwertige Kaffeemaschine</a:t>
            </a:r>
            <a:endParaRPr lang="de-DE" sz="1829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193" name="Text 3"/>
          <p:cNvSpPr/>
          <p:nvPr/>
        </p:nvSpPr>
        <p:spPr>
          <a:xfrm>
            <a:off x="2098800" y="4153680"/>
            <a:ext cx="2024280" cy="570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208"/>
              </a:lnSpc>
            </a:pPr>
            <a:r>
              <a:rPr lang="en-US" sz="1370" b="0" u="none" strike="noStrike">
                <a:solidFill>
                  <a:srgbClr val="F4CAB8"/>
                </a:solidFill>
                <a:effectLst/>
                <a:uFillTx/>
                <a:latin typeface="Montserrat Medium"/>
                <a:ea typeface="Montserrat Medium"/>
              </a:rPr>
              <a:t>Perfektion in jeder Tasse</a:t>
            </a:r>
            <a:endParaRPr lang="de-DE" sz="137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pic>
        <p:nvPicPr>
          <p:cNvPr id="194" name="Image 1" descr="preencoded.png"/>
          <p:cNvPicPr/>
          <p:nvPr/>
        </p:nvPicPr>
        <p:blipFill>
          <a:blip r:embed="rId4"/>
          <a:stretch/>
        </p:blipFill>
        <p:spPr>
          <a:xfrm>
            <a:off x="4346280" y="3452040"/>
            <a:ext cx="1251000" cy="1251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5" name="Text 4"/>
          <p:cNvSpPr/>
          <p:nvPr/>
        </p:nvSpPr>
        <p:spPr>
          <a:xfrm>
            <a:off x="5820840" y="3452040"/>
            <a:ext cx="2024280" cy="297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333"/>
              </a:lnSpc>
            </a:pPr>
            <a:r>
              <a:rPr lang="en-US" sz="1829" b="1" u="none" strike="noStrike">
                <a:solidFill>
                  <a:srgbClr val="F4CAB8"/>
                </a:solidFill>
                <a:effectLst/>
                <a:uFillTx/>
                <a:latin typeface="Brygada 1918 Bold"/>
                <a:ea typeface="Brygada 1918 Bold"/>
              </a:rPr>
              <a:t>Exklusive Möbel</a:t>
            </a:r>
            <a:endParaRPr lang="de-DE" sz="1829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196" name="Text 5"/>
          <p:cNvSpPr/>
          <p:nvPr/>
        </p:nvSpPr>
        <p:spPr>
          <a:xfrm>
            <a:off x="5820840" y="3856320"/>
            <a:ext cx="2024280" cy="28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208"/>
              </a:lnSpc>
            </a:pPr>
            <a:r>
              <a:rPr lang="en-US" sz="1370" b="0" u="none" strike="noStrike">
                <a:solidFill>
                  <a:srgbClr val="F4CAB8"/>
                </a:solidFill>
                <a:effectLst/>
                <a:uFillTx/>
                <a:latin typeface="Montserrat Medium"/>
                <a:ea typeface="Montserrat Medium"/>
              </a:rPr>
              <a:t>Komfort &amp; Stil</a:t>
            </a:r>
            <a:endParaRPr lang="de-DE" sz="137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pic>
        <p:nvPicPr>
          <p:cNvPr id="197" name="Image 2" descr="preencoded.png"/>
          <p:cNvPicPr/>
          <p:nvPr/>
        </p:nvPicPr>
        <p:blipFill>
          <a:blip r:embed="rId5"/>
          <a:stretch/>
        </p:blipFill>
        <p:spPr>
          <a:xfrm>
            <a:off x="8068320" y="3452040"/>
            <a:ext cx="1251000" cy="1251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8" name="Text 6"/>
          <p:cNvSpPr/>
          <p:nvPr/>
        </p:nvSpPr>
        <p:spPr>
          <a:xfrm>
            <a:off x="9542880" y="3452040"/>
            <a:ext cx="2024280" cy="297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333"/>
              </a:lnSpc>
            </a:pPr>
            <a:r>
              <a:rPr lang="en-US" sz="1829" b="1" u="none" strike="noStrike">
                <a:solidFill>
                  <a:srgbClr val="F4CAB8"/>
                </a:solidFill>
                <a:effectLst/>
                <a:uFillTx/>
                <a:latin typeface="Brygada 1918 Bold"/>
                <a:ea typeface="Brygada 1918 Bold"/>
              </a:rPr>
              <a:t>Edles Geschirr</a:t>
            </a:r>
            <a:endParaRPr lang="de-DE" sz="1829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199" name="Text 7"/>
          <p:cNvSpPr/>
          <p:nvPr/>
        </p:nvSpPr>
        <p:spPr>
          <a:xfrm>
            <a:off x="9542880" y="3856320"/>
            <a:ext cx="2024280" cy="28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208"/>
              </a:lnSpc>
            </a:pPr>
            <a:r>
              <a:rPr lang="en-US" sz="1370" b="0" u="none" strike="noStrike">
                <a:solidFill>
                  <a:srgbClr val="F4CAB8"/>
                </a:solidFill>
                <a:effectLst/>
                <a:uFillTx/>
                <a:latin typeface="Montserrat Medium"/>
                <a:ea typeface="Montserrat Medium"/>
              </a:rPr>
              <a:t>Ein Fest für die Sinne</a:t>
            </a:r>
            <a:endParaRPr lang="de-DE" sz="137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457164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1" name="Text 0"/>
          <p:cNvSpPr/>
          <p:nvPr/>
        </p:nvSpPr>
        <p:spPr>
          <a:xfrm>
            <a:off x="5196240" y="752040"/>
            <a:ext cx="4100400" cy="95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3708"/>
              </a:lnSpc>
            </a:pPr>
            <a:r>
              <a:rPr lang="en-US" sz="2960" b="1" u="none" strike="noStrike" dirty="0" err="1">
                <a:solidFill>
                  <a:srgbClr val="FFB393"/>
                </a:solidFill>
                <a:effectLst/>
                <a:uFillTx/>
                <a:latin typeface="Brygada 1918 Bold"/>
                <a:ea typeface="Brygada 1918 Bold"/>
              </a:rPr>
              <a:t>Maßnahmen</a:t>
            </a:r>
            <a:r>
              <a:rPr lang="en-US" sz="2960" b="1" u="none" strike="noStrike" dirty="0">
                <a:solidFill>
                  <a:srgbClr val="FFB393"/>
                </a:solidFill>
                <a:effectLst/>
                <a:uFillTx/>
                <a:latin typeface="Brygada 1918 Bold"/>
                <a:ea typeface="Brygada 1918 Bold"/>
              </a:rPr>
              <a:t>: </a:t>
            </a:r>
            <a:endParaRPr lang="de-DE" sz="2960" b="0" u="none" strike="noStrike" dirty="0">
              <a:solidFill>
                <a:srgbClr val="FFFFFF"/>
              </a:solidFill>
              <a:effectLst/>
              <a:uFillTx/>
              <a:latin typeface="Calibri"/>
            </a:endParaRPr>
          </a:p>
          <a:p>
            <a:pPr defTabSz="914400">
              <a:lnSpc>
                <a:spcPts val="3708"/>
              </a:lnSpc>
            </a:pPr>
            <a:r>
              <a:rPr lang="en-US" sz="2960" b="1" u="none" strike="noStrike" dirty="0">
                <a:solidFill>
                  <a:srgbClr val="FFB393"/>
                </a:solidFill>
                <a:effectLst/>
                <a:uFillTx/>
                <a:latin typeface="Brygada 1918 Bold"/>
                <a:ea typeface="Brygada 1918 Bold"/>
              </a:rPr>
              <a:t>Multinational &amp; </a:t>
            </a:r>
            <a:r>
              <a:rPr lang="en-US" sz="2960" b="1" u="none" strike="noStrike" dirty="0" err="1">
                <a:solidFill>
                  <a:srgbClr val="FFB393"/>
                </a:solidFill>
                <a:effectLst/>
                <a:uFillTx/>
                <a:latin typeface="Brygada 1918 Bold"/>
                <a:ea typeface="Brygada 1918 Bold"/>
              </a:rPr>
              <a:t>Sozial</a:t>
            </a:r>
            <a:endParaRPr lang="de-DE" sz="2960" b="0" u="none" strike="noStrike" dirty="0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202" name="Text 1"/>
          <p:cNvSpPr/>
          <p:nvPr/>
        </p:nvSpPr>
        <p:spPr>
          <a:xfrm>
            <a:off x="5196240" y="1971000"/>
            <a:ext cx="6370920" cy="28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208"/>
              </a:lnSpc>
            </a:pPr>
            <a:r>
              <a:rPr lang="en-US" sz="1370" b="0" u="none" strike="noStrike">
                <a:solidFill>
                  <a:srgbClr val="F4CAB8"/>
                </a:solidFill>
                <a:effectLst/>
                <a:uFillTx/>
                <a:latin typeface="Montserrat Medium"/>
                <a:ea typeface="Montserrat Medium"/>
              </a:rPr>
              <a:t>Das Café wird zum Wohnzimmer der internationalen Community.</a:t>
            </a:r>
            <a:endParaRPr lang="de-DE" sz="137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203" name="Shape 2"/>
          <p:cNvSpPr/>
          <p:nvPr/>
        </p:nvSpPr>
        <p:spPr>
          <a:xfrm>
            <a:off x="5196240" y="2457360"/>
            <a:ext cx="6370920" cy="1096920"/>
          </a:xfrm>
          <a:prstGeom prst="roundRect">
            <a:avLst>
              <a:gd name="adj" fmla="val 2439"/>
            </a:avLst>
          </a:prstGeom>
          <a:solidFill>
            <a:srgbClr val="5C2438"/>
          </a:solidFill>
          <a:ln w="30480">
            <a:solidFill>
              <a:srgbClr val="662E4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de-DE" sz="18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204" name="Shape 3"/>
          <p:cNvSpPr/>
          <p:nvPr/>
        </p:nvSpPr>
        <p:spPr>
          <a:xfrm>
            <a:off x="5221800" y="2482560"/>
            <a:ext cx="713160" cy="1046160"/>
          </a:xfrm>
          <a:prstGeom prst="rect">
            <a:avLst/>
          </a:prstGeom>
          <a:solidFill>
            <a:srgbClr val="4D152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de-DE" sz="18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pic>
        <p:nvPicPr>
          <p:cNvPr id="205" name="Image 1" descr="preencoded.png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:mc="http://schemas.openxmlformats.org/markup-compatibility/2006" xmlns:p15="http://schemas.microsoft.com/office/powerpoint/2012/main" xmlns:p14="http://schemas.microsoft.com/office/powerpoint/2010/main" xmlns="" r:embed="rId5"/>
              </a:ext>
            </a:extLst>
          </a:blip>
          <a:stretch/>
        </p:blipFill>
        <p:spPr>
          <a:xfrm>
            <a:off x="5444640" y="2872080"/>
            <a:ext cx="267120" cy="267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6" name="Text 4"/>
          <p:cNvSpPr/>
          <p:nvPr/>
        </p:nvSpPr>
        <p:spPr>
          <a:xfrm>
            <a:off x="6113880" y="2661120"/>
            <a:ext cx="3224880" cy="297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333"/>
              </a:lnSpc>
            </a:pPr>
            <a:r>
              <a:rPr lang="en-US" sz="1829" b="1" u="none" strike="noStrike">
                <a:solidFill>
                  <a:srgbClr val="F4CAB8"/>
                </a:solidFill>
                <a:effectLst/>
                <a:uFillTx/>
                <a:latin typeface="Brygada 1918 Bold"/>
                <a:ea typeface="Brygada 1918 Bold"/>
              </a:rPr>
              <a:t>Sprachbarriere überwinden</a:t>
            </a:r>
            <a:endParaRPr lang="de-DE" sz="1829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207" name="Text 5"/>
          <p:cNvSpPr/>
          <p:nvPr/>
        </p:nvSpPr>
        <p:spPr>
          <a:xfrm>
            <a:off x="6113880" y="3065400"/>
            <a:ext cx="5249880" cy="28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208"/>
              </a:lnSpc>
            </a:pPr>
            <a:r>
              <a:rPr lang="en-US" sz="1370" b="0" u="none" strike="noStrike">
                <a:solidFill>
                  <a:srgbClr val="F4CAB8"/>
                </a:solidFill>
                <a:effectLst/>
                <a:uFillTx/>
                <a:latin typeface="Montserrat Medium"/>
                <a:ea typeface="Montserrat Medium"/>
              </a:rPr>
              <a:t>Ansprache in vielen Muttersprachen</a:t>
            </a:r>
            <a:endParaRPr lang="de-DE" sz="137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208" name="Shape 6"/>
          <p:cNvSpPr/>
          <p:nvPr/>
        </p:nvSpPr>
        <p:spPr>
          <a:xfrm>
            <a:off x="5196240" y="3732840"/>
            <a:ext cx="6370920" cy="1096920"/>
          </a:xfrm>
          <a:prstGeom prst="roundRect">
            <a:avLst>
              <a:gd name="adj" fmla="val 2439"/>
            </a:avLst>
          </a:prstGeom>
          <a:solidFill>
            <a:srgbClr val="5C2438"/>
          </a:solidFill>
          <a:ln w="30480">
            <a:solidFill>
              <a:srgbClr val="662E4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de-DE" sz="18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209" name="Shape 7"/>
          <p:cNvSpPr/>
          <p:nvPr/>
        </p:nvSpPr>
        <p:spPr>
          <a:xfrm>
            <a:off x="5221800" y="3758400"/>
            <a:ext cx="713160" cy="1046160"/>
          </a:xfrm>
          <a:prstGeom prst="rect">
            <a:avLst/>
          </a:prstGeom>
          <a:solidFill>
            <a:srgbClr val="4D152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de-DE" sz="18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pic>
        <p:nvPicPr>
          <p:cNvPr id="210" name="Image 2" descr="preencoded.png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:mc="http://schemas.openxmlformats.org/markup-compatibility/2006" xmlns:p15="http://schemas.microsoft.com/office/powerpoint/2012/main" xmlns:p14="http://schemas.microsoft.com/office/powerpoint/2010/main" xmlns="" r:embed="rId7"/>
              </a:ext>
            </a:extLst>
          </a:blip>
          <a:stretch/>
        </p:blipFill>
        <p:spPr>
          <a:xfrm>
            <a:off x="5444640" y="4147920"/>
            <a:ext cx="267120" cy="267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1" name="Text 8"/>
          <p:cNvSpPr/>
          <p:nvPr/>
        </p:nvSpPr>
        <p:spPr>
          <a:xfrm>
            <a:off x="6113880" y="3936600"/>
            <a:ext cx="3090600" cy="297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333"/>
              </a:lnSpc>
            </a:pPr>
            <a:r>
              <a:rPr lang="en-US" sz="1829" b="1" u="none" strike="noStrike">
                <a:solidFill>
                  <a:srgbClr val="F4CAB8"/>
                </a:solidFill>
                <a:effectLst/>
                <a:uFillTx/>
                <a:latin typeface="Brygada 1918 Bold"/>
                <a:ea typeface="Brygada 1918 Bold"/>
              </a:rPr>
              <a:t>Internationale Community</a:t>
            </a:r>
            <a:endParaRPr lang="de-DE" sz="1829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212" name="Text 9"/>
          <p:cNvSpPr/>
          <p:nvPr/>
        </p:nvSpPr>
        <p:spPr>
          <a:xfrm>
            <a:off x="6113880" y="4340880"/>
            <a:ext cx="5249880" cy="28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208"/>
              </a:lnSpc>
            </a:pPr>
            <a:r>
              <a:rPr lang="en-US" sz="1370" b="0" u="none" strike="noStrike">
                <a:solidFill>
                  <a:srgbClr val="F4CAB8"/>
                </a:solidFill>
                <a:effectLst/>
                <a:uFillTx/>
                <a:latin typeface="Montserrat Medium"/>
                <a:ea typeface="Montserrat Medium"/>
              </a:rPr>
              <a:t>Ein Ort des Wohlgefühls</a:t>
            </a:r>
            <a:endParaRPr lang="de-DE" sz="137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213" name="Shape 10"/>
          <p:cNvSpPr/>
          <p:nvPr/>
        </p:nvSpPr>
        <p:spPr>
          <a:xfrm>
            <a:off x="5196240" y="5008680"/>
            <a:ext cx="6370920" cy="1096920"/>
          </a:xfrm>
          <a:prstGeom prst="roundRect">
            <a:avLst>
              <a:gd name="adj" fmla="val 2439"/>
            </a:avLst>
          </a:prstGeom>
          <a:solidFill>
            <a:srgbClr val="5C2438"/>
          </a:solidFill>
          <a:ln w="30480">
            <a:solidFill>
              <a:srgbClr val="662E4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de-DE" sz="18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214" name="Shape 11"/>
          <p:cNvSpPr/>
          <p:nvPr/>
        </p:nvSpPr>
        <p:spPr>
          <a:xfrm>
            <a:off x="5221800" y="5033880"/>
            <a:ext cx="713160" cy="1046160"/>
          </a:xfrm>
          <a:prstGeom prst="rect">
            <a:avLst/>
          </a:prstGeom>
          <a:solidFill>
            <a:srgbClr val="4D152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de-DE" sz="18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pic>
        <p:nvPicPr>
          <p:cNvPr id="215" name="Image 3" descr="preencoded.png"/>
          <p:cNvPicPr/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:mc="http://schemas.openxmlformats.org/markup-compatibility/2006" xmlns:p15="http://schemas.microsoft.com/office/powerpoint/2012/main" xmlns:p14="http://schemas.microsoft.com/office/powerpoint/2010/main" xmlns="" r:embed="rId9"/>
              </a:ext>
            </a:extLst>
          </a:blip>
          <a:stretch/>
        </p:blipFill>
        <p:spPr>
          <a:xfrm>
            <a:off x="5444640" y="5423400"/>
            <a:ext cx="267120" cy="267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6" name="Text 12"/>
          <p:cNvSpPr/>
          <p:nvPr/>
        </p:nvSpPr>
        <p:spPr>
          <a:xfrm>
            <a:off x="6113880" y="5212440"/>
            <a:ext cx="3114720" cy="297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333"/>
              </a:lnSpc>
            </a:pPr>
            <a:r>
              <a:rPr lang="en-US" sz="1829" b="1" u="none" strike="noStrike">
                <a:solidFill>
                  <a:srgbClr val="F4CAB8"/>
                </a:solidFill>
                <a:effectLst/>
                <a:uFillTx/>
                <a:latin typeface="Brygada 1918 Bold"/>
                <a:ea typeface="Brygada 1918 Bold"/>
              </a:rPr>
              <a:t>Mehrsprachiges Marketing</a:t>
            </a:r>
            <a:endParaRPr lang="de-DE" sz="1829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217" name="Text 13"/>
          <p:cNvSpPr/>
          <p:nvPr/>
        </p:nvSpPr>
        <p:spPr>
          <a:xfrm>
            <a:off x="6113880" y="5616720"/>
            <a:ext cx="5249880" cy="28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208"/>
              </a:lnSpc>
            </a:pPr>
            <a:r>
              <a:rPr lang="en-US" sz="1370" b="0" u="none" strike="noStrike">
                <a:solidFill>
                  <a:srgbClr val="F4CAB8"/>
                </a:solidFill>
                <a:effectLst/>
                <a:uFillTx/>
                <a:latin typeface="Montserrat Medium"/>
                <a:ea typeface="Montserrat Medium"/>
              </a:rPr>
              <a:t>Globale Reichweite</a:t>
            </a:r>
            <a:endParaRPr lang="de-DE" sz="137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457164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9" name="Text 0"/>
          <p:cNvSpPr/>
          <p:nvPr/>
        </p:nvSpPr>
        <p:spPr>
          <a:xfrm>
            <a:off x="5193000" y="497880"/>
            <a:ext cx="6129000" cy="44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3501"/>
              </a:lnSpc>
            </a:pPr>
            <a:r>
              <a:rPr lang="en-US" sz="2790" b="1" u="none" strike="noStrike">
                <a:solidFill>
                  <a:srgbClr val="FFB393"/>
                </a:solidFill>
                <a:effectLst/>
                <a:uFillTx/>
                <a:latin typeface="Brygada 1918 Bold"/>
                <a:ea typeface="Brygada 1918 Bold"/>
              </a:rPr>
              <a:t>Maßnahmen: Exzellenz im Personal</a:t>
            </a:r>
            <a:endParaRPr lang="de-DE" sz="279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220" name="Text 1"/>
          <p:cNvSpPr/>
          <p:nvPr/>
        </p:nvSpPr>
        <p:spPr>
          <a:xfrm>
            <a:off x="5193000" y="1186200"/>
            <a:ext cx="6377760" cy="26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041"/>
              </a:lnSpc>
            </a:pPr>
            <a:r>
              <a:rPr lang="en-US" sz="1290" b="0" u="none" strike="noStrike">
                <a:solidFill>
                  <a:srgbClr val="F4CAB8"/>
                </a:solidFill>
                <a:effectLst/>
                <a:uFillTx/>
                <a:latin typeface="Montserrat Medium"/>
                <a:ea typeface="Montserrat Medium"/>
              </a:rPr>
              <a:t>SCA-zertifizierte Baristas für höchste Qualität und Erlebnis.</a:t>
            </a:r>
            <a:endParaRPr lang="de-DE" sz="129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221" name="Text 2"/>
          <p:cNvSpPr/>
          <p:nvPr/>
        </p:nvSpPr>
        <p:spPr>
          <a:xfrm>
            <a:off x="5193000" y="1770480"/>
            <a:ext cx="1964520" cy="1573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041"/>
              </a:lnSpc>
            </a:pPr>
            <a:r>
              <a:rPr lang="en-US" sz="1290" b="0" u="none" strike="noStrike">
                <a:solidFill>
                  <a:srgbClr val="F4CAB8"/>
                </a:solidFill>
                <a:effectLst/>
                <a:uFillTx/>
                <a:latin typeface="Montserrat Medium"/>
                <a:ea typeface="Montserrat Medium"/>
              </a:rPr>
              <a:t>Jeder Mitarbeiter ist ein Meister seines Fachs, mit nachweisbarer Erfahrung und Leidenschaft.</a:t>
            </a:r>
            <a:endParaRPr lang="de-DE" sz="129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222" name="Text 3"/>
          <p:cNvSpPr/>
          <p:nvPr/>
        </p:nvSpPr>
        <p:spPr>
          <a:xfrm>
            <a:off x="5193000" y="3487320"/>
            <a:ext cx="1964520" cy="1573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285840" indent="-285840" defTabSz="914400">
              <a:lnSpc>
                <a:spcPts val="2041"/>
              </a:lnSpc>
              <a:buClr>
                <a:srgbClr val="F4CAB8"/>
              </a:buClr>
              <a:buFont typeface="Symbol" charset="2"/>
              <a:buChar char=""/>
            </a:pPr>
            <a:r>
              <a:rPr lang="en-US" sz="1290" b="0" u="none" strike="noStrike">
                <a:solidFill>
                  <a:srgbClr val="F4CAB8"/>
                </a:solidFill>
                <a:effectLst/>
                <a:uFillTx/>
                <a:latin typeface="Montserrat Medium"/>
                <a:ea typeface="Montserrat Medium"/>
              </a:rPr>
              <a:t>Mindestens SCA-zertifiziert</a:t>
            </a:r>
            <a:endParaRPr lang="de-DE" sz="129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  <a:p>
            <a:pPr marL="285840" indent="-285840" defTabSz="914400">
              <a:lnSpc>
                <a:spcPts val="2041"/>
              </a:lnSpc>
              <a:buClr>
                <a:srgbClr val="F4CAB8"/>
              </a:buClr>
              <a:buFont typeface="Symbol" charset="2"/>
              <a:buChar char=""/>
            </a:pPr>
            <a:r>
              <a:rPr lang="en-US" sz="1290" b="0" u="none" strike="noStrike">
                <a:solidFill>
                  <a:srgbClr val="F4CAB8"/>
                </a:solidFill>
                <a:effectLst/>
                <a:uFillTx/>
                <a:latin typeface="Montserrat Medium"/>
                <a:ea typeface="Montserrat Medium"/>
              </a:rPr>
              <a:t>Qualitätskontrolle der Bohnen</a:t>
            </a:r>
            <a:endParaRPr lang="de-DE" sz="129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  <a:p>
            <a:pPr marL="285840" indent="-285840" defTabSz="914400">
              <a:lnSpc>
                <a:spcPts val="2041"/>
              </a:lnSpc>
              <a:buClr>
                <a:srgbClr val="F4CAB8"/>
              </a:buClr>
              <a:buFont typeface="Symbol" charset="2"/>
              <a:buChar char=""/>
            </a:pPr>
            <a:r>
              <a:rPr lang="en-US" sz="1290" b="0" u="none" strike="noStrike">
                <a:solidFill>
                  <a:srgbClr val="F4CAB8"/>
                </a:solidFill>
                <a:effectLst/>
                <a:uFillTx/>
                <a:latin typeface="Montserrat Medium"/>
                <a:ea typeface="Montserrat Medium"/>
              </a:rPr>
              <a:t>Expertise im Rösten</a:t>
            </a:r>
            <a:endParaRPr lang="de-DE" sz="129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pic>
        <p:nvPicPr>
          <p:cNvPr id="223" name="Image 1" descr="preencoded.png"/>
          <p:cNvPicPr/>
          <p:nvPr/>
        </p:nvPicPr>
        <p:blipFill>
          <a:blip r:embed="rId4"/>
          <a:stretch/>
        </p:blipFill>
        <p:spPr>
          <a:xfrm>
            <a:off x="7773840" y="2514600"/>
            <a:ext cx="3801240" cy="1668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4" name="Text 4"/>
          <p:cNvSpPr/>
          <p:nvPr/>
        </p:nvSpPr>
        <p:spPr>
          <a:xfrm>
            <a:off x="8458200" y="3657600"/>
            <a:ext cx="666000" cy="109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 defTabSz="914400">
              <a:lnSpc>
                <a:spcPts val="1500"/>
              </a:lnSpc>
            </a:pPr>
            <a:r>
              <a:rPr lang="en-US" sz="2000" b="1" u="none" strike="noStrike">
                <a:solidFill>
                  <a:srgbClr val="FFB393"/>
                </a:solidFill>
                <a:effectLst/>
                <a:uFillTx/>
                <a:latin typeface="Brygada 1918 Bold"/>
                <a:ea typeface="Brygada 1918 Bold"/>
              </a:rPr>
              <a:t>Training</a:t>
            </a:r>
            <a:endParaRPr lang="de-DE" sz="20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225" name="Text 5"/>
          <p:cNvSpPr/>
          <p:nvPr/>
        </p:nvSpPr>
        <p:spPr>
          <a:xfrm>
            <a:off x="8229600" y="4344120"/>
            <a:ext cx="666000" cy="15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 defTabSz="914400">
              <a:lnSpc>
                <a:spcPts val="1083"/>
              </a:lnSpc>
            </a:pPr>
            <a:r>
              <a:rPr lang="en-US" sz="880" b="0" u="none" strike="noStrike">
                <a:solidFill>
                  <a:srgbClr val="F4CAB8"/>
                </a:solidFill>
                <a:effectLst/>
                <a:uFillTx/>
                <a:latin typeface="Montserrat Medium"/>
                <a:ea typeface="Montserrat Medium"/>
              </a:rPr>
              <a:t>SCA-certified barista programs</a:t>
            </a:r>
            <a:endParaRPr lang="de-DE" sz="88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226" name="Text 6"/>
          <p:cNvSpPr/>
          <p:nvPr/>
        </p:nvSpPr>
        <p:spPr>
          <a:xfrm>
            <a:off x="10288440" y="3657600"/>
            <a:ext cx="1371600" cy="219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 defTabSz="914400">
              <a:lnSpc>
                <a:spcPts val="1500"/>
              </a:lnSpc>
            </a:pPr>
            <a:r>
              <a:rPr lang="en-US" sz="2000" b="1" u="none" strike="noStrike">
                <a:solidFill>
                  <a:srgbClr val="FFB393"/>
                </a:solidFill>
                <a:effectLst/>
                <a:uFillTx/>
                <a:latin typeface="Brygada 1918 Bold"/>
                <a:ea typeface="Brygada 1918 Bold"/>
              </a:rPr>
              <a:t>Roasting Expertise</a:t>
            </a:r>
            <a:endParaRPr lang="de-DE" sz="20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227" name="Text 7"/>
          <p:cNvSpPr/>
          <p:nvPr/>
        </p:nvSpPr>
        <p:spPr>
          <a:xfrm>
            <a:off x="10288440" y="4344120"/>
            <a:ext cx="666000" cy="15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 defTabSz="914400">
              <a:lnSpc>
                <a:spcPts val="1083"/>
              </a:lnSpc>
            </a:pPr>
            <a:r>
              <a:rPr lang="en-US" sz="880" b="0" u="none" strike="noStrike">
                <a:solidFill>
                  <a:srgbClr val="F4CAB8"/>
                </a:solidFill>
                <a:effectLst/>
                <a:uFillTx/>
                <a:latin typeface="Montserrat Medium"/>
                <a:ea typeface="Montserrat Medium"/>
              </a:rPr>
              <a:t>Develop roast profiles for flavor</a:t>
            </a:r>
            <a:endParaRPr lang="de-DE" sz="88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228" name="Text 8"/>
          <p:cNvSpPr/>
          <p:nvPr/>
        </p:nvSpPr>
        <p:spPr>
          <a:xfrm>
            <a:off x="9372600" y="2405160"/>
            <a:ext cx="666000" cy="109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 defTabSz="914400">
              <a:lnSpc>
                <a:spcPts val="1500"/>
              </a:lnSpc>
            </a:pPr>
            <a:r>
              <a:rPr lang="en-US" sz="2000" b="1" u="none" strike="noStrike">
                <a:solidFill>
                  <a:srgbClr val="FFB393"/>
                </a:solidFill>
                <a:effectLst/>
                <a:uFillTx/>
                <a:latin typeface="Brygada 1918 Bold"/>
                <a:ea typeface="Brygada 1918 Bold"/>
              </a:rPr>
              <a:t>Quality Control</a:t>
            </a:r>
            <a:endParaRPr lang="de-DE" sz="20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229" name="Text 9"/>
          <p:cNvSpPr/>
          <p:nvPr/>
        </p:nvSpPr>
        <p:spPr>
          <a:xfrm>
            <a:off x="9374040" y="2743920"/>
            <a:ext cx="666000" cy="15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 defTabSz="914400">
              <a:lnSpc>
                <a:spcPts val="1083"/>
              </a:lnSpc>
            </a:pPr>
            <a:r>
              <a:rPr lang="en-US" sz="880" b="0" u="none" strike="noStrike">
                <a:solidFill>
                  <a:srgbClr val="F4CAB8"/>
                </a:solidFill>
                <a:effectLst/>
                <a:uFillTx/>
                <a:latin typeface="Montserrat Medium"/>
                <a:ea typeface="Montserrat Medium"/>
              </a:rPr>
              <a:t>Inspect beans and brew consistency</a:t>
            </a:r>
            <a:endParaRPr lang="de-DE" sz="88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230" name="Shape 10"/>
          <p:cNvSpPr/>
          <p:nvPr/>
        </p:nvSpPr>
        <p:spPr>
          <a:xfrm>
            <a:off x="5193000" y="5295600"/>
            <a:ext cx="6377760" cy="952920"/>
          </a:xfrm>
          <a:prstGeom prst="roundRect">
            <a:avLst>
              <a:gd name="adj" fmla="val 2652"/>
            </a:avLst>
          </a:prstGeom>
          <a:solidFill>
            <a:srgbClr val="4D17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de-DE" sz="18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pic>
        <p:nvPicPr>
          <p:cNvPr id="231" name="Image 2" descr="preencoded.png"/>
          <p:cNvPicPr/>
          <p:nvPr/>
        </p:nvPicPr>
        <p:blipFill>
          <a:blip r:embed="rId5"/>
          <a:stretch/>
        </p:blipFill>
        <p:spPr>
          <a:xfrm>
            <a:off x="5361480" y="5549040"/>
            <a:ext cx="210240" cy="168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2" name="Text 11"/>
          <p:cNvSpPr/>
          <p:nvPr/>
        </p:nvSpPr>
        <p:spPr>
          <a:xfrm>
            <a:off x="5740560" y="5496840"/>
            <a:ext cx="5661720" cy="52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041"/>
              </a:lnSpc>
            </a:pPr>
            <a:r>
              <a:rPr lang="en-US" sz="1290" b="0" u="none" strike="noStrike">
                <a:solidFill>
                  <a:srgbClr val="FFFFFF"/>
                </a:solidFill>
                <a:effectLst/>
                <a:uFillTx/>
                <a:latin typeface="Montserrat Medium"/>
                <a:ea typeface="Montserrat Medium"/>
              </a:rPr>
              <a:t>Mitarbeiterbindung durch CRM-Belohnungssysteme für langfristige Zusammenarbeit.</a:t>
            </a:r>
            <a:endParaRPr lang="de-DE" sz="129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</TotalTime>
  <Words>585</Words>
  <Application>Microsoft Office PowerPoint</Application>
  <PresentationFormat>Widescreen</PresentationFormat>
  <Paragraphs>134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Brygada 1918 Bold</vt:lpstr>
      <vt:lpstr>Brygada 1918 Light</vt:lpstr>
      <vt:lpstr>Calibri</vt:lpstr>
      <vt:lpstr>Calibri Light</vt:lpstr>
      <vt:lpstr>DejaVu Sans</vt:lpstr>
      <vt:lpstr>Montserrat Medium</vt:lpstr>
      <vt:lpstr>Symbol</vt:lpstr>
      <vt:lpstr>Wingdings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Strategische TOWS-Matrix </vt:lpstr>
      <vt:lpstr>PowerPoint Presentation</vt:lpstr>
      <vt:lpstr>PowerPoint Presentation</vt:lpstr>
      <vt:lpstr>PowerPoint Presentation</vt:lpstr>
      <vt:lpstr>CRM-gestützte Personalstrategie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Najib El Haddad</dc:creator>
  <dc:description/>
  <cp:lastModifiedBy>Microsoft account</cp:lastModifiedBy>
  <cp:revision>15</cp:revision>
  <dcterms:created xsi:type="dcterms:W3CDTF">2026-02-04T09:07:52Z</dcterms:created>
  <dcterms:modified xsi:type="dcterms:W3CDTF">2026-02-16T16:19:49Z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10</vt:i4>
  </property>
  <property fmtid="{D5CDD505-2E9C-101B-9397-08002B2CF9AE}" pid="3" name="PresentationFormat">
    <vt:lpwstr>Breitbild</vt:lpwstr>
  </property>
  <property fmtid="{D5CDD505-2E9C-101B-9397-08002B2CF9AE}" pid="4" name="Slides">
    <vt:i4>10</vt:i4>
  </property>
</Properties>
</file>